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2"/>
  </p:sldMasterIdLst>
  <p:notesMasterIdLst>
    <p:notesMasterId r:id="rId62"/>
  </p:notesMasterIdLst>
  <p:handoutMasterIdLst>
    <p:handoutMasterId r:id="rId63"/>
  </p:handoutMasterIdLst>
  <p:sldIdLst>
    <p:sldId id="402" r:id="rId3"/>
    <p:sldId id="666" r:id="rId4"/>
    <p:sldId id="692" r:id="rId5"/>
    <p:sldId id="693" r:id="rId6"/>
    <p:sldId id="694" r:id="rId7"/>
    <p:sldId id="782" r:id="rId8"/>
    <p:sldId id="696" r:id="rId9"/>
    <p:sldId id="697" r:id="rId10"/>
    <p:sldId id="707" r:id="rId11"/>
    <p:sldId id="708" r:id="rId12"/>
    <p:sldId id="698" r:id="rId13"/>
    <p:sldId id="699" r:id="rId14"/>
    <p:sldId id="700" r:id="rId15"/>
    <p:sldId id="709" r:id="rId16"/>
    <p:sldId id="702" r:id="rId17"/>
    <p:sldId id="703" r:id="rId18"/>
    <p:sldId id="704" r:id="rId19"/>
    <p:sldId id="705" r:id="rId20"/>
    <p:sldId id="706" r:id="rId21"/>
    <p:sldId id="710" r:id="rId22"/>
    <p:sldId id="711" r:id="rId23"/>
    <p:sldId id="712" r:id="rId24"/>
    <p:sldId id="713" r:id="rId25"/>
    <p:sldId id="714" r:id="rId26"/>
    <p:sldId id="715" r:id="rId27"/>
    <p:sldId id="737" r:id="rId28"/>
    <p:sldId id="716" r:id="rId29"/>
    <p:sldId id="731" r:id="rId30"/>
    <p:sldId id="738" r:id="rId31"/>
    <p:sldId id="740" r:id="rId32"/>
    <p:sldId id="741" r:id="rId33"/>
    <p:sldId id="742" r:id="rId34"/>
    <p:sldId id="743" r:id="rId35"/>
    <p:sldId id="744" r:id="rId36"/>
    <p:sldId id="745" r:id="rId37"/>
    <p:sldId id="779" r:id="rId38"/>
    <p:sldId id="747" r:id="rId39"/>
    <p:sldId id="748" r:id="rId40"/>
    <p:sldId id="749" r:id="rId41"/>
    <p:sldId id="750" r:id="rId42"/>
    <p:sldId id="751" r:id="rId43"/>
    <p:sldId id="752" r:id="rId44"/>
    <p:sldId id="753" r:id="rId45"/>
    <p:sldId id="754" r:id="rId46"/>
    <p:sldId id="755" r:id="rId47"/>
    <p:sldId id="780" r:id="rId48"/>
    <p:sldId id="762" r:id="rId49"/>
    <p:sldId id="763" r:id="rId50"/>
    <p:sldId id="765" r:id="rId51"/>
    <p:sldId id="766" r:id="rId52"/>
    <p:sldId id="768" r:id="rId53"/>
    <p:sldId id="769" r:id="rId54"/>
    <p:sldId id="770" r:id="rId55"/>
    <p:sldId id="773" r:id="rId56"/>
    <p:sldId id="781" r:id="rId57"/>
    <p:sldId id="629" r:id="rId58"/>
    <p:sldId id="630" r:id="rId59"/>
    <p:sldId id="631" r:id="rId60"/>
    <p:sldId id="632" r:id="rId6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666"/>
            <p14:sldId id="692"/>
          </p14:sldIdLst>
        </p14:section>
        <p14:section name="HTTP Basics" id="{82A1F7FD-D7DB-4159-B1D6-21D8B28E97F2}">
          <p14:sldIdLst>
            <p14:sldId id="693"/>
            <p14:sldId id="694"/>
            <p14:sldId id="782"/>
          </p14:sldIdLst>
        </p14:section>
        <p14:section name="Dev Tools" id="{36D7E413-EC84-44CE-AB19-11E9C5A0F7F6}">
          <p14:sldIdLst>
            <p14:sldId id="696"/>
            <p14:sldId id="697"/>
          </p14:sldIdLst>
        </p14:section>
        <p14:section name="URL" id="{B859F84A-71DB-4D54-8949-2E99FF8FAC14}">
          <p14:sldIdLst>
            <p14:sldId id="707"/>
            <p14:sldId id="708"/>
          </p14:sldIdLst>
        </p14:section>
        <p14:section name="HTTP Request" id="{6B41F022-5B0A-45A9-AB55-5907B0DA03E8}">
          <p14:sldIdLst>
            <p14:sldId id="698"/>
            <p14:sldId id="699"/>
            <p14:sldId id="700"/>
            <p14:sldId id="709"/>
          </p14:sldIdLst>
        </p14:section>
        <p14:section name="HTTP Response" id="{45CB45C1-38F3-4DE3-9903-FA276FB84F7D}">
          <p14:sldIdLst>
            <p14:sldId id="702"/>
            <p14:sldId id="703"/>
            <p14:sldId id="704"/>
            <p14:sldId id="705"/>
            <p14:sldId id="706"/>
          </p14:sldIdLst>
        </p14:section>
        <p14:section name="HTML Tools" id="{108B2451-C7C1-4563-AC00-F65A942A3A44}">
          <p14:sldIdLst>
            <p14:sldId id="710"/>
            <p14:sldId id="711"/>
          </p14:sldIdLst>
        </p14:section>
        <p14:section name="HTML" id="{35B16AAA-2D3D-408B-A002-C1E76DE1B987}">
          <p14:sldIdLst>
            <p14:sldId id="712"/>
            <p14:sldId id="713"/>
            <p14:sldId id="714"/>
            <p14:sldId id="715"/>
            <p14:sldId id="737"/>
            <p14:sldId id="716"/>
            <p14:sldId id="731"/>
            <p14:sldId id="738"/>
          </p14:sldIdLst>
        </p14:section>
        <p14:section name="HTML Forms" id="{601BFA46-F928-42C5-BE40-81074104DF01}">
          <p14:sldIdLst>
            <p14:sldId id="740"/>
            <p14:sldId id="741"/>
            <p14:sldId id="742"/>
            <p14:sldId id="743"/>
            <p14:sldId id="744"/>
            <p14:sldId id="745"/>
            <p14:sldId id="779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80"/>
            <p14:sldId id="762"/>
            <p14:sldId id="763"/>
            <p14:sldId id="765"/>
            <p14:sldId id="766"/>
            <p14:sldId id="768"/>
            <p14:sldId id="769"/>
            <p14:sldId id="770"/>
            <p14:sldId id="773"/>
          </p14:sldIdLst>
        </p14:section>
        <p14:section name="Summary" id="{62EBC40D-2D67-48DB-B257-4FB4A134E741}">
          <p14:sldIdLst>
            <p14:sldId id="781"/>
          </p14:sldIdLst>
        </p14:section>
        <p14:section name="Questions" id="{79967134-C7D0-4210-B830-A850BDCAE71F}">
          <p14:sldIdLst>
            <p14:sldId id="629"/>
            <p14:sldId id="630"/>
            <p14:sldId id="631"/>
            <p14:sldId id="6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533" autoAdjust="0"/>
  </p:normalViewPr>
  <p:slideViewPr>
    <p:cSldViewPr>
      <p:cViewPr varScale="1">
        <p:scale>
          <a:sx n="73" d="100"/>
          <a:sy n="73" d="100"/>
        </p:scale>
        <p:origin x="55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10/01/2018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10/01/2018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210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694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369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096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3782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2244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9156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6262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9184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8134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Shape 247"/>
          <p:cNvSpPr txBox="1">
            <a:spLocks noGrp="1"/>
          </p:cNvSpPr>
          <p:nvPr>
            <p:ph type="ftr" idx="11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9283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0804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3119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8223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99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6425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12263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0932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28" name="Shape 328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29" name="Shape 329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8436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34120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56" name="Shape 356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57" name="Shape 357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58" name="Shape 358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7007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3780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79818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83" name="Shape 38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84" name="Shape 38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85" name="Shape 38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49556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9852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0589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62775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877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2884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319911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926552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278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88730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30752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9983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32835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27846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708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01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5" y="1355076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2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1" y="6721481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7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10/01/2018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5090E-6CF8-44E5-B9E1-699141F0F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10/01/2018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194957-EA63-44EA-BE91-D0BBA7D9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72737-4098-4B82-8447-1DD1996B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9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58879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26092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Font typeface="Calibri"/>
              <a:buNone/>
              <a:defRPr sz="54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1446212" y="5754967"/>
            <a:ext cx="8938472" cy="6882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Font typeface="Noto Sans Symbols"/>
              <a:buNone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Font typeface="Noto Sans Symbols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2" marR="0" lvl="4" indent="-12271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Font typeface="Noto Sans Symbols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6" marR="0" lvl="5" indent="-12165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4" name="Shape 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5243" y="170118"/>
            <a:ext cx="2389975" cy="59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8267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10/01/2018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1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Presentation 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4366412" y="314301"/>
            <a:ext cx="7382341" cy="2000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D18E"/>
              </a:buClr>
              <a:buFont typeface="Calibri"/>
              <a:buNone/>
              <a:defRPr sz="5400" b="1" i="0" u="none" strike="noStrike" cap="non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4366412" y="2346299"/>
            <a:ext cx="7382341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Font typeface="Noto Sans Symbols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2" marR="0" lvl="4" indent="-12271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Font typeface="Noto Sans Symbols"/>
              <a:buNone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6" marR="0" lvl="5" indent="-12165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2"/>
          </p:nvPr>
        </p:nvSpPr>
        <p:spPr>
          <a:xfrm>
            <a:off x="760412" y="4164082"/>
            <a:ext cx="3187613" cy="5251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sz="2800" b="1" i="0" u="none" strike="noStrike" cap="non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pic" idx="3"/>
          </p:nvPr>
        </p:nvSpPr>
        <p:spPr>
          <a:xfrm>
            <a:off x="4366412" y="4191000"/>
            <a:ext cx="7382341" cy="1904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4"/>
          </p:nvPr>
        </p:nvSpPr>
        <p:spPr>
          <a:xfrm>
            <a:off x="760412" y="4633982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sz="2300" b="1" i="0" u="none" strike="noStrike" cap="non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5"/>
          </p:nvPr>
        </p:nvSpPr>
        <p:spPr>
          <a:xfrm>
            <a:off x="760412" y="5011671"/>
            <a:ext cx="3187613" cy="3958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sz="2000" b="1" i="0" u="none" strike="noStrike" cap="none">
                <a:solidFill>
                  <a:srgbClr val="F9D9A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6"/>
          </p:nvPr>
        </p:nvSpPr>
        <p:spPr>
          <a:xfrm>
            <a:off x="760412" y="5394605"/>
            <a:ext cx="3187613" cy="36355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sz="1800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7"/>
          </p:nvPr>
        </p:nvSpPr>
        <p:spPr>
          <a:xfrm>
            <a:off x="760412" y="5735767"/>
            <a:ext cx="3187613" cy="3312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sz="1600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14361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10/01/2018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05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10/01/2018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44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10/01/2018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38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10/01/2018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3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10/01/2018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0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15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10/01/2018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10/01/2018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6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10/01/2018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899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7" r:id="rId13"/>
    <p:sldLayoutId id="2147483689" r:id="rId14"/>
    <p:sldLayoutId id="2147483690" r:id="rId15"/>
    <p:sldLayoutId id="2147483691" r:id="rId16"/>
    <p:sldLayoutId id="2147483692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hyperlink" Target="https://jetbrains.com/webstorm/" TargetMode="Externa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hyperlink" Target="https://www.visualstudio.com/" TargetMode="Externa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0" Type="http://schemas.openxmlformats.org/officeDocument/2006/relationships/image" Target="../media/image82.png"/><Relationship Id="rId4" Type="http://schemas.openxmlformats.org/officeDocument/2006/relationships/image" Target="../media/image79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0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1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9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hyperlink" Target="https://www.telerik.com/fiddler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hyperlink" Target="https://www.getpostman.com/" TargetMode="External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1322736"/>
            <a:ext cx="4086985" cy="408698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ea typeface="Calibri"/>
                <a:cs typeface="Calibri"/>
                <a:sym typeface="Calibri"/>
              </a:rPr>
              <a:t>HTTP and HTML Basics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http://softuni.bg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HTTP Request &amp; HTTP </a:t>
            </a:r>
            <a:r>
              <a:rPr lang="en-US" dirty="0" smtClean="0"/>
              <a:t>Response, HTML, Working with Forms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342" y="3160938"/>
            <a:ext cx="2488794" cy="247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Uniform Resource Locator (URL)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2913017"/>
            <a:ext cx="11961812" cy="3611608"/>
          </a:xfrm>
        </p:spPr>
        <p:txBody>
          <a:bodyPr>
            <a:normAutofit/>
          </a:bodyPr>
          <a:lstStyle/>
          <a:p>
            <a:pPr lvl="1">
              <a:buClr>
                <a:schemeClr val="tx1"/>
              </a:buClr>
            </a:pP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Protocol</a:t>
            </a:r>
            <a:r>
              <a:rPr lang="en-US" sz="2800" dirty="0" smtClean="0">
                <a:latin typeface="+mj-lt"/>
              </a:rPr>
              <a:t> for communicating (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http</a:t>
            </a:r>
            <a:r>
              <a:rPr lang="en-US" sz="2800" dirty="0" smtClean="0">
                <a:latin typeface="+mj-lt"/>
              </a:rPr>
              <a:t>,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ftp</a:t>
            </a:r>
            <a:r>
              <a:rPr lang="en-US" sz="2800" dirty="0" smtClean="0">
                <a:latin typeface="+mj-lt"/>
              </a:rPr>
              <a:t>,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https</a:t>
            </a:r>
            <a:r>
              <a:rPr lang="en-US" sz="2800" dirty="0" smtClean="0">
                <a:latin typeface="+mj-lt"/>
              </a:rPr>
              <a:t>...) – HTTP in most cases</a:t>
            </a:r>
          </a:p>
          <a:p>
            <a:pPr lvl="1">
              <a:buClr>
                <a:schemeClr val="tx1"/>
              </a:buClr>
            </a:pP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Host</a:t>
            </a:r>
            <a:r>
              <a:rPr lang="en-US" sz="2800" dirty="0" smtClean="0">
                <a:latin typeface="+mj-lt"/>
              </a:rPr>
              <a:t> or IP address (</a:t>
            </a:r>
            <a:r>
              <a:rPr lang="en-US" sz="2800" b="1" noProof="1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www.softuni.bg</a:t>
            </a:r>
            <a:r>
              <a:rPr lang="en-US" sz="2800" dirty="0" smtClean="0">
                <a:latin typeface="+mj-lt"/>
              </a:rPr>
              <a:t>,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gmail.com</a:t>
            </a:r>
            <a:r>
              <a:rPr lang="en-US" sz="2800" dirty="0" smtClean="0">
                <a:latin typeface="+mj-lt"/>
              </a:rPr>
              <a:t>,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127.0.0.1</a:t>
            </a:r>
            <a:r>
              <a:rPr lang="en-US" sz="2800" dirty="0" smtClean="0">
                <a:latin typeface="+mj-lt"/>
              </a:rPr>
              <a:t>,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web</a:t>
            </a:r>
            <a:r>
              <a:rPr lang="en-US" sz="2800" dirty="0" smtClean="0">
                <a:latin typeface="+mj-lt"/>
              </a:rPr>
              <a:t>)</a:t>
            </a:r>
          </a:p>
          <a:p>
            <a:pPr lvl="1">
              <a:buClr>
                <a:schemeClr val="tx1"/>
              </a:buClr>
            </a:pP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Port</a:t>
            </a:r>
            <a:r>
              <a:rPr lang="en-US" sz="2800" dirty="0" smtClean="0">
                <a:latin typeface="+mj-lt"/>
              </a:rPr>
              <a:t> (the default port is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80</a:t>
            </a:r>
            <a:r>
              <a:rPr lang="en-US" sz="2800" dirty="0" smtClean="0">
                <a:latin typeface="+mj-lt"/>
              </a:rPr>
              <a:t>) – a number in range [0…65535]</a:t>
            </a:r>
          </a:p>
          <a:p>
            <a:pPr lvl="1">
              <a:buClr>
                <a:schemeClr val="tx1"/>
              </a:buClr>
            </a:pP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Path</a:t>
            </a:r>
            <a:r>
              <a:rPr lang="en-US" sz="2800" dirty="0" smtClean="0">
                <a:latin typeface="+mj-lt"/>
              </a:rPr>
              <a:t> (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/forum</a:t>
            </a:r>
            <a:r>
              <a:rPr lang="en-US" sz="2800" dirty="0" smtClean="0">
                <a:latin typeface="+mj-lt"/>
              </a:rPr>
              <a:t>,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/path/</a:t>
            </a:r>
            <a:r>
              <a:rPr lang="en-US" sz="2800" b="1" noProof="1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index.php</a:t>
            </a:r>
            <a:r>
              <a:rPr lang="en-US" sz="2800" dirty="0" smtClean="0">
                <a:latin typeface="+mj-lt"/>
              </a:rPr>
              <a:t>)</a:t>
            </a:r>
          </a:p>
          <a:p>
            <a:pPr lvl="1">
              <a:buClr>
                <a:schemeClr val="tx1"/>
              </a:buClr>
            </a:pP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Query string </a:t>
            </a:r>
            <a:r>
              <a:rPr lang="en-US" sz="2800" dirty="0" smtClean="0">
                <a:latin typeface="+mj-lt"/>
              </a:rPr>
              <a:t>(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?</a:t>
            </a:r>
            <a:r>
              <a:rPr lang="en-US" sz="2800" b="1" noProof="1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id=27&amp;lang=en</a:t>
            </a:r>
            <a:r>
              <a:rPr lang="en-US" sz="2800" dirty="0" smtClean="0">
                <a:latin typeface="+mj-lt"/>
              </a:rPr>
              <a:t>)</a:t>
            </a:r>
          </a:p>
          <a:p>
            <a:pPr lvl="1">
              <a:buClr>
                <a:schemeClr val="tx1"/>
              </a:buClr>
            </a:pP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Fragment</a:t>
            </a:r>
            <a:r>
              <a:rPr lang="en-US" sz="2800" dirty="0" smtClean="0">
                <a:latin typeface="+mj-lt"/>
              </a:rPr>
              <a:t> (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#lectures</a:t>
            </a:r>
            <a:r>
              <a:rPr lang="en-US" sz="2800" dirty="0" smtClean="0">
                <a:latin typeface="+mj-lt"/>
              </a:rPr>
              <a:t>) – used on the client to navigate to some section</a:t>
            </a:r>
            <a:endParaRPr lang="en-US" sz="2800" dirty="0"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61247" y="1371600"/>
            <a:ext cx="10866885" cy="1679859"/>
            <a:chOff x="651540" y="1751234"/>
            <a:chExt cx="10866885" cy="1807963"/>
          </a:xfrm>
        </p:grpSpPr>
        <p:sp>
          <p:nvSpPr>
            <p:cNvPr id="470020" name="Rectangle 4"/>
            <p:cNvSpPr>
              <a:spLocks noChangeArrowheads="1"/>
            </p:cNvSpPr>
            <p:nvPr/>
          </p:nvSpPr>
          <p:spPr bwMode="auto">
            <a:xfrm>
              <a:off x="773517" y="1751234"/>
              <a:ext cx="10366376" cy="49687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noProof="1">
                  <a:latin typeface="Consolas" pitchFamily="49" charset="0"/>
                  <a:cs typeface="Consolas" pitchFamily="49" charset="0"/>
                </a:rPr>
                <a:t>http://mysite.com:8080/demo/index.php?id=27&amp;lang=en#lectures</a:t>
              </a:r>
            </a:p>
          </p:txBody>
        </p:sp>
        <p:sp>
          <p:nvSpPr>
            <p:cNvPr id="3" name="Right Brace 2"/>
            <p:cNvSpPr/>
            <p:nvPr/>
          </p:nvSpPr>
          <p:spPr>
            <a:xfrm rot="5400000">
              <a:off x="1158772" y="1975444"/>
              <a:ext cx="228600" cy="72051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51540" y="2523514"/>
              <a:ext cx="1480472" cy="563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Protocol</a:t>
              </a:r>
            </a:p>
          </p:txBody>
        </p:sp>
        <p:sp>
          <p:nvSpPr>
            <p:cNvPr id="9" name="Right Brace 8"/>
            <p:cNvSpPr/>
            <p:nvPr/>
          </p:nvSpPr>
          <p:spPr>
            <a:xfrm rot="5400000">
              <a:off x="2855912" y="1497504"/>
              <a:ext cx="228600" cy="1676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35710" y="2518342"/>
              <a:ext cx="1057630" cy="563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Host</a:t>
              </a:r>
            </a:p>
          </p:txBody>
        </p:sp>
        <p:sp>
          <p:nvSpPr>
            <p:cNvPr id="11" name="Right Brace 10"/>
            <p:cNvSpPr/>
            <p:nvPr/>
          </p:nvSpPr>
          <p:spPr>
            <a:xfrm rot="5400000">
              <a:off x="4186109" y="2010396"/>
              <a:ext cx="228600" cy="65061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36988" y="2518341"/>
              <a:ext cx="874074" cy="563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Port</a:t>
              </a:r>
            </a:p>
          </p:txBody>
        </p:sp>
        <p:sp>
          <p:nvSpPr>
            <p:cNvPr id="13" name="Right Brace 12"/>
            <p:cNvSpPr/>
            <p:nvPr/>
          </p:nvSpPr>
          <p:spPr>
            <a:xfrm rot="5400000">
              <a:off x="5858666" y="1147461"/>
              <a:ext cx="228601" cy="237648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13128" y="2518340"/>
              <a:ext cx="874074" cy="563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Path</a:t>
              </a:r>
            </a:p>
          </p:txBody>
        </p:sp>
        <p:sp>
          <p:nvSpPr>
            <p:cNvPr id="15" name="Right Brace 14"/>
            <p:cNvSpPr/>
            <p:nvPr/>
          </p:nvSpPr>
          <p:spPr>
            <a:xfrm rot="5400000">
              <a:off x="8304209" y="1230806"/>
              <a:ext cx="228603" cy="22098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22680" y="2532331"/>
              <a:ext cx="1885262" cy="1026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Query String</a:t>
              </a:r>
            </a:p>
          </p:txBody>
        </p:sp>
        <p:sp>
          <p:nvSpPr>
            <p:cNvPr id="17" name="Right Brace 16"/>
            <p:cNvSpPr/>
            <p:nvPr/>
          </p:nvSpPr>
          <p:spPr>
            <a:xfrm rot="5400000">
              <a:off x="10247310" y="1649903"/>
              <a:ext cx="228601" cy="13716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514600" y="2512363"/>
              <a:ext cx="2003825" cy="563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Fragment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073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01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3812" y="4724400"/>
            <a:ext cx="9832975" cy="774700"/>
          </a:xfrm>
        </p:spPr>
        <p:txBody>
          <a:bodyPr>
            <a:normAutofit/>
          </a:bodyPr>
          <a:lstStyle/>
          <a:p>
            <a:pPr algn="ctr">
              <a:lnSpc>
                <a:spcPts val="5400"/>
              </a:lnSpc>
            </a:pPr>
            <a:r>
              <a:rPr lang="en-US" dirty="0"/>
              <a:t>HTTP Request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4294967295"/>
          </p:nvPr>
        </p:nvSpPr>
        <p:spPr>
          <a:xfrm>
            <a:off x="1293812" y="5480050"/>
            <a:ext cx="9832975" cy="6889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is a HTTP Request?</a:t>
            </a:r>
          </a:p>
        </p:txBody>
      </p:sp>
      <p:pic>
        <p:nvPicPr>
          <p:cNvPr id="7170" name="Picture 2" descr="&amp;Rcy;&amp;iecy;&amp;zcy;&amp;ucy;&amp;lcy;&amp;tcy;&amp;acy;&amp;tcy; &amp;scy; &amp;icy;&amp;zcy;&amp;ocy;&amp;bcy;&amp;rcy;&amp;acy;&amp;zhcy;&amp;iecy;&amp;ncy;&amp;icy;&amp;iecy; &amp;zcy;&amp;acy; request 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1259697"/>
            <a:ext cx="2742546" cy="274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9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GB" sz="3200" b="1" dirty="0" smtClean="0">
                <a:solidFill>
                  <a:schemeClr val="bg1"/>
                </a:solidFill>
              </a:rPr>
              <a:t>HTTP</a:t>
            </a:r>
            <a:r>
              <a:rPr lang="en-GB" sz="3200" dirty="0" smtClean="0"/>
              <a:t> defines </a:t>
            </a:r>
            <a:r>
              <a:rPr lang="en-GB" sz="3200" b="1" dirty="0" smtClean="0">
                <a:solidFill>
                  <a:schemeClr val="bg1"/>
                </a:solidFill>
              </a:rPr>
              <a:t>methods</a:t>
            </a:r>
            <a:r>
              <a:rPr lang="en-GB" sz="3200" dirty="0" smtClean="0">
                <a:solidFill>
                  <a:schemeClr val="bg1"/>
                </a:solidFill>
              </a:rPr>
              <a:t> </a:t>
            </a:r>
            <a:r>
              <a:rPr lang="en-GB" sz="3200" dirty="0" smtClean="0"/>
              <a:t>to indicate the desired action to be performed on the identified resource</a:t>
            </a:r>
          </a:p>
          <a:p>
            <a:pPr marL="990266" lvl="1" indent="-444500">
              <a:spcBef>
                <a:spcPts val="0"/>
              </a:spcBef>
            </a:pPr>
            <a:r>
              <a:rPr lang="en-US" sz="3200" dirty="0"/>
              <a:t>GET </a:t>
            </a:r>
          </a:p>
          <a:p>
            <a:pPr marL="990266" lvl="1" indent="-444500">
              <a:spcBef>
                <a:spcPts val="0"/>
              </a:spcBef>
            </a:pPr>
            <a:r>
              <a:rPr lang="en-US" sz="3200" dirty="0"/>
              <a:t>POST </a:t>
            </a:r>
          </a:p>
          <a:p>
            <a:pPr marL="990266" lvl="1" indent="-444500">
              <a:spcBef>
                <a:spcPts val="0"/>
              </a:spcBef>
            </a:pPr>
            <a:r>
              <a:rPr lang="en-US" sz="3200" dirty="0"/>
              <a:t>HEAD </a:t>
            </a:r>
          </a:p>
          <a:p>
            <a:pPr marL="990266" lvl="1" indent="-444500">
              <a:spcBef>
                <a:spcPts val="0"/>
              </a:spcBef>
            </a:pPr>
            <a:r>
              <a:rPr lang="en-US" sz="3200" dirty="0"/>
              <a:t>PUT </a:t>
            </a:r>
          </a:p>
          <a:p>
            <a:pPr marL="990266" lvl="1" indent="-444500">
              <a:spcBef>
                <a:spcPts val="0"/>
              </a:spcBef>
            </a:pPr>
            <a:r>
              <a:rPr lang="en-US" sz="3200" dirty="0"/>
              <a:t>DELETE </a:t>
            </a:r>
          </a:p>
          <a:p>
            <a:pPr marL="990266" lvl="1" indent="-444500">
              <a:spcBef>
                <a:spcPts val="0"/>
              </a:spcBef>
            </a:pPr>
            <a:r>
              <a:rPr lang="en-US" sz="3200" dirty="0"/>
              <a:t>CONNECT </a:t>
            </a:r>
          </a:p>
          <a:p>
            <a:pPr marL="990266" lvl="1" indent="-444500">
              <a:spcBef>
                <a:spcPts val="0"/>
              </a:spcBef>
            </a:pPr>
            <a:r>
              <a:rPr lang="en-US" sz="3200" dirty="0"/>
              <a:t>OPTIONS</a:t>
            </a:r>
          </a:p>
          <a:p>
            <a:endParaRPr lang="en-GB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749696" y="1225085"/>
            <a:ext cx="10907316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/users/SoftUni-Tech-Module/repos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marL="216000" indent="-45720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Host: api.github.com</a:t>
            </a:r>
          </a:p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Accept-Language: en</a:t>
            </a:r>
          </a:p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User-Agent: Mozilla/5.0 (Windows NT 10.0; WOW64) AppleWebKit/537.36 (KHTML, like Gecko) Chrome/54.0.2840.71 Safari/537.36</a:t>
            </a:r>
          </a:p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marL="216000" indent="-45720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GET Request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408612" y="2149552"/>
            <a:ext cx="2507386" cy="645268"/>
          </a:xfrm>
          <a:prstGeom prst="wedgeRoundRectCallout">
            <a:avLst>
              <a:gd name="adj1" fmla="val -68171"/>
              <a:gd name="adj2" fmla="val 374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HTTP headers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519560" y="1647089"/>
            <a:ext cx="2991398" cy="680336"/>
          </a:xfrm>
          <a:prstGeom prst="wedgeRoundRectCallout">
            <a:avLst>
              <a:gd name="adj1" fmla="val -63354"/>
              <a:gd name="adj2" fmla="val -356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HTTP request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89612" y="5290517"/>
            <a:ext cx="2632507" cy="1017693"/>
          </a:xfrm>
          <a:prstGeom prst="wedgeRoundRectCallout">
            <a:avLst>
              <a:gd name="adj1" fmla="val -77641"/>
              <a:gd name="adj2" fmla="val 313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The request body is empty</a:t>
            </a:r>
          </a:p>
        </p:txBody>
      </p:sp>
    </p:spTree>
    <p:extLst>
      <p:ext uri="{BB962C8B-B14F-4D97-AF65-F5344CB8AC3E}">
        <p14:creationId xmlns:p14="http://schemas.microsoft.com/office/powerpoint/2010/main" val="326101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POST Request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617420" y="1228382"/>
            <a:ext cx="10947176" cy="51921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/repos/Tech-Module-Jan-2018/test-repo/issues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api.github.com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Accept-Language: en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Mozilla/4.0</a:t>
            </a:r>
            <a:r>
              <a:rPr lang="bg-BG" sz="24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(compatible;MSIE 6.0; Windows NT 5.0)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{"title":"Found a bug",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"body":"I'm having a problem with this.",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"labels":["bug","minor"]}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216981" y="1639870"/>
            <a:ext cx="3098861" cy="641387"/>
          </a:xfrm>
          <a:prstGeom prst="wedgeRoundRectCallout">
            <a:avLst>
              <a:gd name="adj1" fmla="val -64656"/>
              <a:gd name="adj2" fmla="val -597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HTTP 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837315" y="1788031"/>
            <a:ext cx="2507386" cy="647986"/>
          </a:xfrm>
          <a:prstGeom prst="wedgeRoundRectCallout">
            <a:avLst>
              <a:gd name="adj1" fmla="val -66406"/>
              <a:gd name="adj2" fmla="val 487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HTTP 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18603" y="3886200"/>
            <a:ext cx="3914625" cy="994713"/>
          </a:xfrm>
          <a:prstGeom prst="wedgeRoundRectCallout">
            <a:avLst>
              <a:gd name="adj1" fmla="val -66833"/>
              <a:gd name="adj2" fmla="val 441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The request body holds  the submitted data</a:t>
            </a:r>
          </a:p>
        </p:txBody>
      </p:sp>
    </p:spTree>
    <p:extLst>
      <p:ext uri="{BB962C8B-B14F-4D97-AF65-F5344CB8AC3E}">
        <p14:creationId xmlns:p14="http://schemas.microsoft.com/office/powerpoint/2010/main" val="300100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>
          <a:xfrm>
            <a:off x="655165" y="5778569"/>
            <a:ext cx="10958928" cy="768084"/>
          </a:xfrm>
        </p:spPr>
        <p:txBody>
          <a:bodyPr>
            <a:normAutofit/>
          </a:bodyPr>
          <a:lstStyle/>
          <a:p>
            <a:r>
              <a:rPr lang="en-US" sz="3200" dirty="0"/>
              <a:t>What is a HTTP Response?</a:t>
            </a:r>
          </a:p>
        </p:txBody>
      </p:sp>
      <p:pic>
        <p:nvPicPr>
          <p:cNvPr id="8194" name="Picture 2" descr="&amp;Rcy;&amp;iecy;&amp;zcy;&amp;ucy;&amp;lcy;&amp;tcy;&amp;acy;&amp;tcy; &amp;scy; &amp;icy;&amp;zcy;&amp;ocy;&amp;bcy;&amp;rcy;&amp;acy;&amp;zhcy;&amp;iecy;&amp;ncy;&amp;icy;&amp;iecy; &amp;zcy;&amp;acy; response 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838200"/>
            <a:ext cx="4141805" cy="414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/>
          <p:cNvSpPr>
            <a:spLocks noGrp="1"/>
          </p:cNvSpPr>
          <p:nvPr>
            <p:ph type="body" sz="quarter" idx="10"/>
          </p:nvPr>
        </p:nvSpPr>
        <p:spPr>
          <a:xfrm>
            <a:off x="628450" y="4995245"/>
            <a:ext cx="10958928" cy="768084"/>
          </a:xfrm>
        </p:spPr>
        <p:txBody>
          <a:bodyPr>
            <a:noAutofit/>
          </a:bodyPr>
          <a:lstStyle/>
          <a:p>
            <a:r>
              <a:rPr lang="en-US" sz="5400" dirty="0"/>
              <a:t>HTTP Response</a:t>
            </a:r>
          </a:p>
        </p:txBody>
      </p:sp>
    </p:spTree>
    <p:extLst>
      <p:ext uri="{BB962C8B-B14F-4D97-AF65-F5344CB8AC3E}">
        <p14:creationId xmlns:p14="http://schemas.microsoft.com/office/powerpoint/2010/main" val="314810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54094" y="1371600"/>
            <a:ext cx="10253664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OK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Date: Fri, 1</a:t>
            </a:r>
            <a:r>
              <a:rPr lang="bg-BG" sz="2400" b="1" noProof="1">
                <a:latin typeface="Consolas" pitchFamily="49" charset="0"/>
                <a:cs typeface="Consolas" pitchFamily="49" charset="0"/>
              </a:rPr>
              <a:t>1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Nov 2016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  <a:endParaRPr lang="en-US" sz="24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&lt;head&gt;&lt;title&gt;Test&lt;/title&gt;&lt;/head&gt;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&lt;body&gt;Test HTML page.&lt;/body&gt;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977613" y="1163821"/>
            <a:ext cx="4228119" cy="634078"/>
          </a:xfrm>
          <a:prstGeom prst="wedgeRoundRectCallout">
            <a:avLst>
              <a:gd name="adj1" fmla="val -66440"/>
              <a:gd name="adj2" fmla="val 3217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HTTP response </a:t>
            </a:r>
            <a:r>
              <a:rPr lang="en-US" sz="2400" b="1" noProof="1">
                <a:solidFill>
                  <a:schemeClr val="bg1"/>
                </a:solidFill>
              </a:rPr>
              <a:t>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67849" y="2814874"/>
            <a:ext cx="2647646" cy="1040915"/>
          </a:xfrm>
          <a:prstGeom prst="wedgeRoundRectCallout">
            <a:avLst>
              <a:gd name="adj1" fmla="val -70858"/>
              <a:gd name="adj2" fmla="val -325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HTTP response </a:t>
            </a:r>
            <a:r>
              <a:rPr lang="en-US" sz="2400" b="1" noProof="1">
                <a:solidFill>
                  <a:schemeClr val="bg1"/>
                </a:solidFill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313612" y="4637212"/>
            <a:ext cx="2667000" cy="1036836"/>
          </a:xfrm>
          <a:prstGeom prst="wedgeRoundRectCallout">
            <a:avLst>
              <a:gd name="adj1" fmla="val -69913"/>
              <a:gd name="adj2" fmla="val 2851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HTTP response </a:t>
            </a:r>
            <a:r>
              <a:rPr lang="en-US" sz="2400" b="1" noProof="1">
                <a:solidFill>
                  <a:schemeClr val="bg1"/>
                </a:solidFill>
              </a:rPr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140198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Status Codes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36485"/>
              </p:ext>
            </p:extLst>
          </p:nvPr>
        </p:nvGraphicFramePr>
        <p:xfrm>
          <a:off x="684212" y="1312545"/>
          <a:ext cx="10906444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7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0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8024">
                  <a:extLst>
                    <a:ext uri="{9D8B030D-6E8A-4147-A177-3AD203B41FA5}">
                      <a16:colId xmlns:a16="http://schemas.microsoft.com/office/drawing/2014/main" val="271118907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en-GB" sz="3000" dirty="0">
                          <a:solidFill>
                            <a:schemeClr val="tx1"/>
                          </a:solidFill>
                          <a:effectLst/>
                        </a:rPr>
                        <a:t>Status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dirty="0">
                          <a:solidFill>
                            <a:schemeClr val="tx1"/>
                          </a:solidFill>
                          <a:effectLst/>
                        </a:rPr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Successfully</a:t>
                      </a:r>
                      <a:r>
                        <a:rPr lang="en-GB" sz="2800" baseline="0" dirty="0">
                          <a:solidFill>
                            <a:schemeClr val="tx1"/>
                          </a:solidFill>
                        </a:rPr>
                        <a:t> retrieved resource</a:t>
                      </a:r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Created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A new resource was created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No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Request</a:t>
                      </a:r>
                      <a:r>
                        <a:rPr lang="en-GB" sz="2800" baseline="0" dirty="0">
                          <a:solidFill>
                            <a:schemeClr val="tx1"/>
                          </a:solidFill>
                        </a:rPr>
                        <a:t> has nothing to return</a:t>
                      </a:r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79766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301 </a:t>
                      </a:r>
                      <a:r>
                        <a:rPr lang="en-GB" sz="2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 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Moved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Moved to another location (redirect)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Bad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Invalid request / syntax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401 </a:t>
                      </a:r>
                      <a:r>
                        <a:rPr lang="en-GB" sz="2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 403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Unauthorized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GB" sz="2800" baseline="0" dirty="0">
                          <a:solidFill>
                            <a:schemeClr val="tx1"/>
                          </a:solidFill>
                        </a:rPr>
                        <a:t>uthentication failed / Access denied</a:t>
                      </a:r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Not Found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Invalid resource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0772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Conflict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Conflict was detected, e.g. duplicated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24909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500 </a:t>
                      </a:r>
                      <a:r>
                        <a:rPr lang="en-GB" sz="2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 503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Server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Internal server</a:t>
                      </a:r>
                      <a:r>
                        <a:rPr lang="en-GB" sz="2800" baseline="0" dirty="0">
                          <a:solidFill>
                            <a:schemeClr val="tx1"/>
                          </a:solidFill>
                        </a:rPr>
                        <a:t> error / Service unavailable</a:t>
                      </a:r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844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45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latin typeface="+mj-lt"/>
              </a:rPr>
              <a:t>The </a:t>
            </a:r>
            <a:r>
              <a:rPr lang="en-US" sz="3200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Content-Type</a:t>
            </a: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 / </a:t>
            </a:r>
            <a:r>
              <a:rPr lang="en-US" sz="3200" b="1" dirty="0" smtClean="0">
                <a:solidFill>
                  <a:schemeClr val="bg1"/>
                </a:solidFill>
                <a:latin typeface="+mj-lt"/>
              </a:rPr>
              <a:t>Content-Disposition</a:t>
            </a: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 smtClean="0">
                <a:latin typeface="+mj-lt"/>
              </a:rPr>
              <a:t>headers specify how the HTTP request / response body should be processed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latin typeface="+mj-lt"/>
              </a:rPr>
              <a:t>Examples:</a:t>
            </a:r>
            <a:endParaRPr lang="en-US" sz="3200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Content-Type and Disposition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3877" y="3048000"/>
            <a:ext cx="10773992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application/json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73877" y="4533565"/>
            <a:ext cx="10773992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Content-Disposition: attachment; filename="Financial-Report-April-2016.pdf"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008812" y="2595070"/>
            <a:ext cx="4648200" cy="1029473"/>
          </a:xfrm>
          <a:prstGeom prst="wedgeRoundRectCallout">
            <a:avLst>
              <a:gd name="adj1" fmla="val -59824"/>
              <a:gd name="adj2" fmla="val 580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UTF-8 encoded HTML page. Will be shown in the browser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637212" y="5501232"/>
            <a:ext cx="6008140" cy="1032512"/>
          </a:xfrm>
          <a:prstGeom prst="wedgeRoundRectCallout">
            <a:avLst>
              <a:gd name="adj1" fmla="val -57262"/>
              <a:gd name="adj2" fmla="val -384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This will download a PDF file named Financial-Report-April-2016.pdf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73877" y="3819395"/>
            <a:ext cx="10773992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charset=utf-8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339313" y="2291755"/>
            <a:ext cx="3276600" cy="570044"/>
          </a:xfrm>
          <a:prstGeom prst="wedgeRoundRectCallout">
            <a:avLst>
              <a:gd name="adj1" fmla="val -61902"/>
              <a:gd name="adj2" fmla="val 614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JSON-encoded data</a:t>
            </a:r>
          </a:p>
        </p:txBody>
      </p:sp>
    </p:spTree>
    <p:extLst>
      <p:ext uri="{BB962C8B-B14F-4D97-AF65-F5344CB8AC3E}">
        <p14:creationId xmlns:p14="http://schemas.microsoft.com/office/powerpoint/2010/main" val="290641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Conversation: Example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0" y="1797050"/>
            <a:ext cx="11804650" cy="48323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/>
              <a:t>HTTP request:</a:t>
            </a:r>
          </a:p>
          <a:p>
            <a:pPr>
              <a:lnSpc>
                <a:spcPct val="100000"/>
              </a:lnSpc>
            </a:pPr>
            <a:endParaRPr lang="en-GB" sz="3200" dirty="0"/>
          </a:p>
          <a:p>
            <a:pPr>
              <a:lnSpc>
                <a:spcPct val="100000"/>
              </a:lnSpc>
            </a:pPr>
            <a:endParaRPr lang="en-GB" sz="3200" dirty="0"/>
          </a:p>
          <a:p>
            <a:pPr>
              <a:lnSpc>
                <a:spcPct val="100000"/>
              </a:lnSpc>
            </a:pPr>
            <a:endParaRPr lang="en-GB" sz="3200" dirty="0"/>
          </a:p>
          <a:p>
            <a:pPr>
              <a:lnSpc>
                <a:spcPct val="100000"/>
              </a:lnSpc>
            </a:pPr>
            <a:r>
              <a:rPr lang="en-GB" sz="3200" dirty="0"/>
              <a:t>HTTP response:</a:t>
            </a: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3503612" y="3413656"/>
            <a:ext cx="7696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Date: Tue, 16 Jan 2018 15:13:41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400" b="1" noProof="1">
                <a:latin typeface="Consolas" pitchFamily="49" charset="0"/>
                <a:cs typeface="Consolas" pitchFamily="49" charset="0"/>
              </a:rPr>
              <a:t>Tue, 16 Jan 2018 15:13:42 GMT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Content-Length: 18586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&lt;html&gt;&lt;title&gt;</a:t>
            </a:r>
            <a:r>
              <a:rPr lang="bg-BG" sz="2400" b="1" noProof="1">
                <a:latin typeface="Consolas" pitchFamily="49" charset="0"/>
                <a:cs typeface="Consolas" pitchFamily="49" charset="0"/>
              </a:rPr>
              <a:t>Курсовете от</a:t>
            </a:r>
            <a:r>
              <a:rPr lang="en-GB" sz="2400" b="1" noProof="1">
                <a:latin typeface="Consolas" pitchFamily="49" charset="0"/>
                <a:cs typeface="Consolas" pitchFamily="49" charset="0"/>
              </a:rPr>
              <a:t>…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&lt;/title&gt;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898704" y="4966845"/>
            <a:ext cx="3880531" cy="998230"/>
          </a:xfrm>
          <a:prstGeom prst="wedgeRoundRectCallout">
            <a:avLst>
              <a:gd name="adj1" fmla="val -95835"/>
              <a:gd name="adj2" fmla="val -166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The empty line denotes the end of the response header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503612" y="1392040"/>
            <a:ext cx="70866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</a:t>
            </a:r>
            <a:r>
              <a:rPr lang="en-GB" sz="2400" b="1" noProof="1">
                <a:latin typeface="Consolas" pitchFamily="49" charset="0"/>
                <a:cs typeface="Consolas" pitchFamily="49" charset="0"/>
              </a:rPr>
              <a:t>trainings/courses</a:t>
            </a:r>
            <a:r>
              <a:rPr lang="bg-BG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www.softuni.bg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129336" y="2584085"/>
            <a:ext cx="3901736" cy="990847"/>
          </a:xfrm>
          <a:prstGeom prst="wedgeRoundRectCallout">
            <a:avLst>
              <a:gd name="adj1" fmla="val -81078"/>
              <a:gd name="adj2" fmla="val -417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The empty line denotes the end of the request header</a:t>
            </a:r>
          </a:p>
        </p:txBody>
      </p:sp>
    </p:spTree>
    <p:extLst>
      <p:ext uri="{BB962C8B-B14F-4D97-AF65-F5344CB8AC3E}">
        <p14:creationId xmlns:p14="http://schemas.microsoft.com/office/powerpoint/2010/main" val="20320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88" grpId="0" animBg="1"/>
      <p:bldP spid="11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1123569" lvl="1" indent="-51435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HTTP Request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Methods, URL</a:t>
            </a:r>
          </a:p>
          <a:p>
            <a:pPr marL="1123569" lvl="1" indent="-514350">
              <a:buFont typeface="+mj-lt"/>
              <a:buAutoNum type="arabicPeriod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HTML Basic, Forms,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Escaping &amp;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Data Validation</a:t>
            </a:r>
            <a:endParaRPr lang="bg-BG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1123569" lvl="1" indent="-514350">
              <a:buFont typeface="+mj-lt"/>
              <a:buAutoNum type="arabicPeriod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Query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Strings</a:t>
            </a:r>
          </a:p>
          <a:p>
            <a:pPr marL="1123569" lvl="1" indent="-51435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Checkboxes </a:t>
            </a:r>
          </a:p>
          <a:p>
            <a:pPr marL="1123569" lvl="1" indent="-51435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Hidden Fields</a:t>
            </a:r>
          </a:p>
          <a:p>
            <a:pPr marL="1123569" lvl="1" indent="-51435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Submitting Arrays</a:t>
            </a:r>
          </a:p>
          <a:p>
            <a:pPr marL="1123569" lvl="1" indent="-51435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Other Input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Types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Table of Contents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9612" y="2819400"/>
            <a:ext cx="2684121" cy="1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20" descr="http://www.graphicsfuel.com/wp-content/uploads/2012/07/books-icon-51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3320" y="2819400"/>
            <a:ext cx="3601211" cy="3415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784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webstorm ht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533680"/>
            <a:ext cx="8085959" cy="42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043397" y="5205348"/>
            <a:ext cx="9805988" cy="82073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HTML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1476784" y="5973135"/>
            <a:ext cx="8939213" cy="6889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Developer Environments</a:t>
            </a:r>
          </a:p>
        </p:txBody>
      </p:sp>
      <p:pic>
        <p:nvPicPr>
          <p:cNvPr id="1038" name="Picture 1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8282">
            <a:off x="462422" y="600268"/>
            <a:ext cx="1633099" cy="163309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36064">
            <a:off x="895808" y="3555550"/>
            <a:ext cx="2015206" cy="201520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57518">
            <a:off x="9328739" y="593452"/>
            <a:ext cx="2065746" cy="201961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1993">
            <a:off x="9309084" y="3866744"/>
            <a:ext cx="1780402" cy="128189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81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WebStorm</a:t>
            </a:r>
          </a:p>
          <a:p>
            <a:pPr lvl="1"/>
            <a:r>
              <a:rPr lang="en-US" sz="3200" dirty="0" smtClean="0"/>
              <a:t>Powerful IDE for HTML, CSS and JavaScript, paid product</a:t>
            </a: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Visual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Studio</a:t>
            </a:r>
            <a:r>
              <a:rPr lang="en-US" sz="3200" dirty="0" smtClean="0"/>
              <a:t> +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Node.js Tools</a:t>
            </a:r>
          </a:p>
          <a:p>
            <a:pPr lvl="1"/>
            <a:r>
              <a:rPr lang="en-US" sz="3200" dirty="0" smtClean="0"/>
              <a:t>For many languages and technologies,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Windows only</a:t>
            </a: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Visual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Studio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Brackets</a:t>
            </a:r>
            <a:r>
              <a:rPr lang="bg-BG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NetBeans</a:t>
            </a:r>
          </a:p>
          <a:p>
            <a:pPr lvl="1"/>
            <a:r>
              <a:rPr lang="en-US" sz="3200" dirty="0" smtClean="0"/>
              <a:t>Good free tools for HTML5,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cross-platform</a:t>
            </a:r>
            <a:endParaRPr lang="bg-BG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Sublime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Vim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Notepad++</a:t>
            </a:r>
          </a:p>
          <a:p>
            <a:pPr lvl="1"/>
            <a:r>
              <a:rPr lang="en-US" sz="3200" dirty="0" smtClean="0"/>
              <a:t>For hackers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Developer Environments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8558" y="1263281"/>
            <a:ext cx="1146840" cy="1121228"/>
          </a:xfrm>
          <a:prstGeom prst="rect">
            <a:avLst/>
          </a:prstGeom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0746" y="2743200"/>
            <a:ext cx="1522466" cy="930184"/>
          </a:xfrm>
          <a:prstGeom prst="roundRect">
            <a:avLst>
              <a:gd name="adj" fmla="val 228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6119" y="5386033"/>
            <a:ext cx="1371719" cy="987638"/>
          </a:xfrm>
          <a:prstGeom prst="rect">
            <a:avLst/>
          </a:prstGeom>
        </p:spPr>
      </p:pic>
      <p:pic>
        <p:nvPicPr>
          <p:cNvPr id="1028" name="Picture 4" descr="https://cdn.tutsplus.com/net/uploads/2013/11/deeper-in-brackets-retina-preview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541" y="4130584"/>
            <a:ext cx="944876" cy="944876"/>
          </a:xfrm>
          <a:prstGeom prst="roundRect">
            <a:avLst>
              <a:gd name="adj" fmla="val 228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36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549398" y="4723903"/>
            <a:ext cx="8937625" cy="82073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HTML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1751012" y="5714999"/>
            <a:ext cx="8937625" cy="6889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is Hypertext Markup Language?</a:t>
            </a:r>
          </a:p>
        </p:txBody>
      </p:sp>
      <p:pic>
        <p:nvPicPr>
          <p:cNvPr id="2050" name="Picture 2" descr="Image result for ht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762000"/>
            <a:ext cx="5029199" cy="379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36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5" name="Rectangle 5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HTML</a:t>
            </a:r>
            <a:r>
              <a:rPr lang="en-US" sz="3200" dirty="0"/>
              <a:t> – </a:t>
            </a:r>
            <a:r>
              <a:rPr lang="en-US" sz="3200" b="1" dirty="0">
                <a:solidFill>
                  <a:schemeClr val="bg1"/>
                </a:solidFill>
              </a:rPr>
              <a:t>H</a:t>
            </a:r>
            <a:r>
              <a:rPr lang="en-US" sz="3200" dirty="0"/>
              <a:t>yper</a:t>
            </a:r>
            <a:r>
              <a:rPr lang="en-US" sz="3200" b="1" dirty="0">
                <a:solidFill>
                  <a:schemeClr val="bg1"/>
                </a:solidFill>
              </a:rPr>
              <a:t>t</a:t>
            </a:r>
            <a:r>
              <a:rPr lang="en-US" sz="3200" dirty="0"/>
              <a:t>ext </a:t>
            </a:r>
            <a:r>
              <a:rPr lang="en-US" sz="3200" b="1" dirty="0">
                <a:solidFill>
                  <a:schemeClr val="bg1"/>
                </a:solidFill>
              </a:rPr>
              <a:t>M</a:t>
            </a:r>
            <a:r>
              <a:rPr lang="en-US" sz="3200" dirty="0"/>
              <a:t>arkup </a:t>
            </a:r>
            <a:r>
              <a:rPr lang="en-US" sz="3200" b="1" dirty="0">
                <a:solidFill>
                  <a:schemeClr val="bg1"/>
                </a:solidFill>
              </a:rPr>
              <a:t>L</a:t>
            </a:r>
            <a:r>
              <a:rPr lang="en-US" sz="3200" dirty="0"/>
              <a:t>anguage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dirty="0"/>
              <a:t>A text-based notation for describing</a:t>
            </a:r>
          </a:p>
          <a:p>
            <a:pPr lvl="2">
              <a:lnSpc>
                <a:spcPct val="100000"/>
              </a:lnSpc>
              <a:buClr>
                <a:schemeClr val="tx1"/>
              </a:buClr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document structure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/>
              <a:t>(semantic markup)</a:t>
            </a:r>
          </a:p>
          <a:p>
            <a:pPr lvl="2">
              <a:lnSpc>
                <a:spcPct val="100000"/>
              </a:lnSpc>
              <a:buClr>
                <a:schemeClr val="tx1"/>
              </a:buClr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document content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/>
              <a:t>(text + images + others)</a:t>
            </a:r>
          </a:p>
          <a:p>
            <a:pPr lvl="2">
              <a:lnSpc>
                <a:spcPct val="100000"/>
              </a:lnSpc>
              <a:buClr>
                <a:schemeClr val="tx1"/>
              </a:buClr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formatting </a:t>
            </a:r>
            <a:r>
              <a:rPr lang="en-US" sz="3200" dirty="0"/>
              <a:t>(presentation markup)</a:t>
            </a:r>
          </a:p>
          <a:p>
            <a:pPr>
              <a:lnSpc>
                <a:spcPct val="100000"/>
              </a:lnSpc>
              <a:defRPr/>
            </a:pPr>
            <a:r>
              <a:rPr lang="en-US" sz="3200" dirty="0"/>
              <a:t>A HTML document consists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many </a:t>
            </a:r>
            <a:r>
              <a:rPr lang="en-US" sz="3200" b="1" dirty="0">
                <a:solidFill>
                  <a:schemeClr val="bg1"/>
                </a:solidFill>
              </a:rPr>
              <a:t>tags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(with nesting)</a:t>
            </a:r>
          </a:p>
          <a:p>
            <a:pPr>
              <a:lnSpc>
                <a:spcPct val="100000"/>
              </a:lnSpc>
              <a:defRPr/>
            </a:pPr>
            <a:r>
              <a:rPr lang="en-US" sz="3200" dirty="0"/>
              <a:t>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web site </a:t>
            </a:r>
            <a:r>
              <a:rPr lang="en-US" sz="3200" dirty="0"/>
              <a:t>consists of many HTML documents (cross-linked) + images + CSS styles + scripts + other assets</a:t>
            </a:r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is HTML?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2050" name="Picture 2" descr="http://www.iconhot.com/icon/png/coded/512/page-htm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32209" y="1467652"/>
            <a:ext cx="2304891" cy="27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33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 txBox="1">
            <a:spLocks/>
          </p:cNvSpPr>
          <p:nvPr/>
        </p:nvSpPr>
        <p:spPr>
          <a:xfrm>
            <a:off x="1608916" y="4153869"/>
            <a:ext cx="8981296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&lt;a href="/home"&gt;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3000" b="1" noProof="1">
                <a:latin typeface="Consolas" pitchFamily="49" charset="0"/>
                <a:cs typeface="Consolas" pitchFamily="49" charset="0"/>
              </a:rPr>
              <a:t>Navigate to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&lt;b&gt;</a:t>
            </a:r>
            <a:r>
              <a:rPr lang="en-US" sz="3000" b="1" noProof="1">
                <a:latin typeface="Consolas" pitchFamily="49" charset="0"/>
                <a:cs typeface="Consolas" pitchFamily="49" charset="0"/>
              </a:rPr>
              <a:t>home page</a:t>
            </a: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&lt;/b&gt;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&lt;/a&gt;</a:t>
            </a:r>
            <a:endParaRPr lang="en-US" sz="3000" noProof="1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 smtClean="0">
                <a:solidFill>
                  <a:schemeClr val="bg1"/>
                </a:solidFill>
              </a:rPr>
              <a:t>Tags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– keywords describing the document structure </a:t>
            </a:r>
          </a:p>
          <a:p>
            <a:pPr>
              <a:buClr>
                <a:schemeClr val="tx1"/>
              </a:buClr>
            </a:pPr>
            <a:r>
              <a:rPr lang="en-US" sz="3200" b="1" dirty="0" smtClean="0">
                <a:solidFill>
                  <a:schemeClr val="bg1"/>
                </a:solidFill>
              </a:rPr>
              <a:t>Attributes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properties of the tag, e.g. size, color, etc… </a:t>
            </a:r>
          </a:p>
          <a:p>
            <a:pPr>
              <a:buClr>
                <a:schemeClr val="tx1"/>
              </a:buClr>
            </a:pPr>
            <a:r>
              <a:rPr lang="en-US" sz="3200" b="1" dirty="0" smtClean="0">
                <a:solidFill>
                  <a:schemeClr val="bg1"/>
                </a:solidFill>
              </a:rPr>
              <a:t>Elements </a:t>
            </a:r>
            <a:r>
              <a:rPr lang="en-US" sz="3200" dirty="0" smtClean="0"/>
              <a:t>– </a:t>
            </a:r>
            <a:r>
              <a:rPr lang="en-US" sz="3200" dirty="0"/>
              <a:t>opening + closing tag + attributes + content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Terminology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500283" y="3276600"/>
            <a:ext cx="2362199" cy="652770"/>
          </a:xfrm>
          <a:prstGeom prst="wedgeRoundRectCallout">
            <a:avLst>
              <a:gd name="adj1" fmla="val 14742"/>
              <a:gd name="adj2" fmla="val 1108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Opening tag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3204923" y="3276600"/>
            <a:ext cx="4364616" cy="652770"/>
          </a:xfrm>
          <a:prstGeom prst="wedgeRoundRectCallout">
            <a:avLst>
              <a:gd name="adj1" fmla="val -38689"/>
              <a:gd name="adj2" fmla="val 1044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Attribute: key = "value"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250086" y="4685611"/>
            <a:ext cx="1836134" cy="652770"/>
          </a:xfrm>
          <a:prstGeom prst="wedgeRoundRectCallout">
            <a:avLst>
              <a:gd name="adj1" fmla="val -74835"/>
              <a:gd name="adj2" fmla="val 384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Element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3363909" y="5818521"/>
            <a:ext cx="2174381" cy="652770"/>
          </a:xfrm>
          <a:prstGeom prst="wedgeRoundRectCallout">
            <a:avLst>
              <a:gd name="adj1" fmla="val -74925"/>
              <a:gd name="adj2" fmla="val -372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Closing tag</a:t>
            </a:r>
            <a:endParaRPr lang="bg-BG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69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Page –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28068" y="1295400"/>
            <a:ext cx="11263201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3000" b="1" noProof="1"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000" b="1" noProof="1">
                <a:latin typeface="Consolas" pitchFamily="49" charset="0"/>
                <a:cs typeface="Consolas" pitchFamily="49" charset="0"/>
              </a:rPr>
              <a:t>Hello HTML!</a:t>
            </a: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latin typeface="Consolas" pitchFamily="49" charset="0"/>
                <a:cs typeface="Consolas" pitchFamily="49" charset="0"/>
              </a:rPr>
              <a:t>HTML describes formatted text using tags.</a:t>
            </a: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4" y="1447800"/>
            <a:ext cx="4112473" cy="2133600"/>
          </a:xfrm>
          <a:prstGeom prst="roundRect">
            <a:avLst>
              <a:gd name="adj" fmla="val 8096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014" y="1447800"/>
            <a:ext cx="4112473" cy="2133600"/>
          </a:xfrm>
          <a:prstGeom prst="roundRect">
            <a:avLst>
              <a:gd name="adj" fmla="val 8096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013" y="1447800"/>
            <a:ext cx="4112473" cy="2133600"/>
          </a:xfrm>
          <a:prstGeom prst="roundRect">
            <a:avLst>
              <a:gd name="adj" fmla="val 8631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6012" y="1447800"/>
            <a:ext cx="4112473" cy="2133600"/>
          </a:xfrm>
          <a:prstGeom prst="roundRect">
            <a:avLst>
              <a:gd name="adj" fmla="val 7248"/>
            </a:avLst>
          </a:prstGeom>
        </p:spPr>
      </p:pic>
    </p:spTree>
    <p:extLst>
      <p:ext uri="{BB962C8B-B14F-4D97-AF65-F5344CB8AC3E}">
        <p14:creationId xmlns:p14="http://schemas.microsoft.com/office/powerpoint/2010/main" val="272517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457200" lvl="0" indent="-444500">
              <a:spcBef>
                <a:spcPts val="0"/>
              </a:spcBef>
            </a:pPr>
            <a:r>
              <a:rPr lang="en-US" dirty="0"/>
              <a:t>Structured</a:t>
            </a:r>
          </a:p>
          <a:p>
            <a:pPr marL="914400" lvl="1" indent="-391160">
              <a:spcBef>
                <a:spcPts val="0"/>
              </a:spcBef>
            </a:pPr>
            <a:r>
              <a:rPr lang="en-US" dirty="0"/>
              <a:t>H1, H2, H3,...</a:t>
            </a:r>
          </a:p>
          <a:p>
            <a:pPr marL="914400" lvl="1" indent="-391160">
              <a:spcBef>
                <a:spcPts val="0"/>
              </a:spcBef>
            </a:pPr>
            <a:r>
              <a:rPr lang="en-US" dirty="0"/>
              <a:t>DIV, SPAN, P</a:t>
            </a:r>
          </a:p>
          <a:p>
            <a:pPr marL="914400" lvl="1" indent="-391160">
              <a:spcBef>
                <a:spcPts val="0"/>
              </a:spcBef>
            </a:pPr>
            <a:r>
              <a:rPr lang="en-US" dirty="0"/>
              <a:t>TABLE</a:t>
            </a:r>
            <a:r>
              <a:rPr lang="en-US" dirty="0" smtClean="0"/>
              <a:t>, TH, </a:t>
            </a:r>
            <a:r>
              <a:rPr lang="en-US" dirty="0"/>
              <a:t>TR, TD</a:t>
            </a:r>
          </a:p>
          <a:p>
            <a:pPr marL="914400" lvl="1" indent="-391160">
              <a:spcBef>
                <a:spcPts val="0"/>
              </a:spcBef>
            </a:pPr>
            <a:r>
              <a:rPr lang="en-US" dirty="0"/>
              <a:t>IMG, SCRIPT, STYLE</a:t>
            </a:r>
          </a:p>
          <a:p>
            <a:pPr marL="914400" lvl="1" indent="-391160">
              <a:spcBef>
                <a:spcPts val="0"/>
              </a:spcBef>
            </a:pPr>
            <a:r>
              <a:rPr lang="en-US" dirty="0"/>
              <a:t>UL</a:t>
            </a:r>
            <a:r>
              <a:rPr lang="en-US" dirty="0" smtClean="0"/>
              <a:t>, OL, LI</a:t>
            </a:r>
            <a:endParaRPr lang="en-US" dirty="0"/>
          </a:p>
          <a:p>
            <a:pPr marL="914400" lvl="1" indent="-391160">
              <a:spcBef>
                <a:spcPts val="0"/>
              </a:spcBef>
            </a:pPr>
            <a:r>
              <a:rPr lang="en-US" dirty="0"/>
              <a:t>ARTICLE, </a:t>
            </a:r>
            <a:r>
              <a:rPr lang="en-US" dirty="0" smtClean="0"/>
              <a:t>NAV</a:t>
            </a:r>
            <a:endParaRPr lang="en-US" dirty="0"/>
          </a:p>
          <a:p>
            <a:pPr marL="457200" lvl="0" indent="-444500">
              <a:spcBef>
                <a:spcPts val="0"/>
              </a:spcBef>
            </a:pPr>
            <a:r>
              <a:rPr lang="en-US" dirty="0"/>
              <a:t>Interactive</a:t>
            </a:r>
          </a:p>
          <a:p>
            <a:pPr marL="914400" lvl="1" indent="-391160">
              <a:spcBef>
                <a:spcPts val="0"/>
              </a:spcBef>
            </a:pPr>
            <a:r>
              <a:rPr lang="en-US" dirty="0"/>
              <a:t>A</a:t>
            </a:r>
          </a:p>
          <a:p>
            <a:pPr marL="914400" lvl="1" indent="-391160">
              <a:spcBef>
                <a:spcPts val="0"/>
              </a:spcBef>
            </a:pPr>
            <a:r>
              <a:rPr lang="en-US" dirty="0"/>
              <a:t>FORM - INPUT, SELECT, BUTTON, 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Populate HTML tags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4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5 defines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en-US" dirty="0"/>
              <a:t> tags for layout</a:t>
            </a:r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&lt;aside&gt;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73376" y="2538948"/>
            <a:ext cx="579119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&lt;head&gt; …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&lt;body&gt;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&lt;header&gt; … &lt;/header&gt;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&lt;nav&gt; … &lt;/nav&gt;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&lt;aside&gt; … &lt;/aside&gt;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&lt;section&gt; … &lt;/section&gt;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&lt;footer&gt; … &lt;/footer&gt;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47153" y="2932177"/>
            <a:ext cx="2689859" cy="41910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62417" y="3717692"/>
            <a:ext cx="3810000" cy="183007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3726044" y="5638919"/>
            <a:ext cx="2432291" cy="967063"/>
          </a:xfrm>
          <a:prstGeom prst="wedgeRoundRectCallout">
            <a:avLst>
              <a:gd name="adj1" fmla="val -63906"/>
              <a:gd name="adj2" fmla="val -508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Document content (body)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4710252" y="2394304"/>
            <a:ext cx="1842421" cy="979952"/>
          </a:xfrm>
          <a:prstGeom prst="wedgeRoundRectCallout">
            <a:avLst>
              <a:gd name="adj1" fmla="val -75921"/>
              <a:gd name="adj2" fmla="val 269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Metadata (header)</a:t>
            </a:r>
            <a:endParaRPr lang="bg-BG" sz="2400" b="1" dirty="0">
              <a:solidFill>
                <a:schemeClr val="bg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97976" y="2514600"/>
            <a:ext cx="4648200" cy="3810000"/>
            <a:chOff x="531812" y="2286000"/>
            <a:chExt cx="4648200" cy="3810000"/>
          </a:xfrm>
          <a:solidFill>
            <a:schemeClr val="accent6"/>
          </a:solidFill>
        </p:grpSpPr>
        <p:sp>
          <p:nvSpPr>
            <p:cNvPr id="8" name="Rectangle 7"/>
            <p:cNvSpPr/>
            <p:nvPr/>
          </p:nvSpPr>
          <p:spPr>
            <a:xfrm>
              <a:off x="531812" y="2286000"/>
              <a:ext cx="4648200" cy="381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84212" y="2438400"/>
              <a:ext cx="4343400" cy="533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Logo + Header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4212" y="3124200"/>
              <a:ext cx="4343400" cy="533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Navigation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4212" y="5415280"/>
              <a:ext cx="4343400" cy="533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Footer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79812" y="3810000"/>
              <a:ext cx="1447800" cy="14478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Sidebar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4212" y="3810000"/>
              <a:ext cx="2743200" cy="14478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Content</a:t>
              </a:r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5CE1C5E-BAF1-4B57-9D23-12BCF63FCB72}"/>
              </a:ext>
            </a:extLst>
          </p:cNvPr>
          <p:cNvSpPr/>
          <p:nvPr/>
        </p:nvSpPr>
        <p:spPr>
          <a:xfrm rot="20958940">
            <a:off x="4607998" y="3858949"/>
            <a:ext cx="3207582" cy="23726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E2A8AA6-2181-4DAF-A6C0-6E033CA6CABF}"/>
              </a:ext>
            </a:extLst>
          </p:cNvPr>
          <p:cNvSpPr/>
          <p:nvPr/>
        </p:nvSpPr>
        <p:spPr>
          <a:xfrm rot="20339602">
            <a:off x="5294826" y="3288174"/>
            <a:ext cx="2659358" cy="23726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34C6C84-DB0F-4AAC-ABCF-4271789B4DEF}"/>
              </a:ext>
            </a:extLst>
          </p:cNvPr>
          <p:cNvSpPr/>
          <p:nvPr/>
        </p:nvSpPr>
        <p:spPr>
          <a:xfrm>
            <a:off x="5053360" y="4410936"/>
            <a:ext cx="4892616" cy="23726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69A5F92-E641-4875-B1AF-B365B4316DCF}"/>
              </a:ext>
            </a:extLst>
          </p:cNvPr>
          <p:cNvSpPr/>
          <p:nvPr/>
        </p:nvSpPr>
        <p:spPr>
          <a:xfrm>
            <a:off x="5660516" y="4875086"/>
            <a:ext cx="2158463" cy="23726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929EE27-CF4E-4808-A92E-340B62653142}"/>
              </a:ext>
            </a:extLst>
          </p:cNvPr>
          <p:cNvSpPr/>
          <p:nvPr/>
        </p:nvSpPr>
        <p:spPr>
          <a:xfrm rot="817388">
            <a:off x="5410941" y="5523278"/>
            <a:ext cx="2623611" cy="23726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68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6" grpId="0" animBg="1"/>
      <p:bldP spid="21" grpId="0" animBg="1"/>
      <p:bldP spid="25" grpId="0" animBg="1"/>
      <p:bldP spid="27" grpId="0" animBg="1"/>
      <p:bldP spid="28" grpId="0" animBg="1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Create a three page Web site:</a:t>
            </a:r>
          </a:p>
          <a:p>
            <a:pPr lvl="1"/>
            <a:r>
              <a:rPr lang="en-US" dirty="0">
                <a:latin typeface="+mj-lt"/>
              </a:rPr>
              <a:t>Create page: 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home.html</a:t>
            </a:r>
          </a:p>
          <a:p>
            <a:pPr lvl="1"/>
            <a:r>
              <a:rPr lang="en-US" dirty="0">
                <a:latin typeface="+mj-lt"/>
              </a:rPr>
              <a:t>Link it with both: 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hello.html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todo.html</a:t>
            </a:r>
          </a:p>
          <a:p>
            <a:pPr lvl="1"/>
            <a:r>
              <a:rPr lang="en-US" dirty="0">
                <a:latin typeface="+mj-lt"/>
              </a:rPr>
              <a:t>In both files create: 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link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"</a:t>
            </a:r>
            <a:r>
              <a:rPr lang="en-US" b="1" dirty="0">
                <a:latin typeface="+mj-lt"/>
              </a:rPr>
              <a:t>back to </a:t>
            </a:r>
            <a:r>
              <a:rPr lang="en-US" b="1" u="sng" dirty="0">
                <a:solidFill>
                  <a:schemeClr val="bg1"/>
                </a:solidFill>
                <a:latin typeface="+mj-lt"/>
              </a:rPr>
              <a:t>home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"</a:t>
            </a:r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Website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722812" y="1447800"/>
            <a:ext cx="6573520" cy="4518402"/>
            <a:chOff x="4722812" y="1447800"/>
            <a:chExt cx="6573520" cy="45184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812" y="2310929"/>
              <a:ext cx="2405559" cy="2516192"/>
            </a:xfrm>
            <a:prstGeom prst="roundRect">
              <a:avLst>
                <a:gd name="adj" fmla="val 3152"/>
              </a:avLst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2936" y="1447800"/>
              <a:ext cx="3023396" cy="2164496"/>
            </a:xfrm>
            <a:prstGeom prst="roundRect">
              <a:avLst>
                <a:gd name="adj" fmla="val 2585"/>
              </a:avLst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8474" y="3816244"/>
              <a:ext cx="3017858" cy="2149958"/>
            </a:xfrm>
            <a:prstGeom prst="roundRect">
              <a:avLst>
                <a:gd name="adj" fmla="val 2963"/>
              </a:avLst>
            </a:prstGeom>
          </p:spPr>
        </p:pic>
        <p:sp>
          <p:nvSpPr>
            <p:cNvPr id="14" name="Bent Arrow 9"/>
            <p:cNvSpPr/>
            <p:nvPr/>
          </p:nvSpPr>
          <p:spPr>
            <a:xfrm rot="12006408">
              <a:off x="7185109" y="4152583"/>
              <a:ext cx="1000940" cy="15337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7" name="Bent Arrow 9"/>
            <p:cNvSpPr/>
            <p:nvPr/>
          </p:nvSpPr>
          <p:spPr>
            <a:xfrm rot="9578834">
              <a:off x="7160919" y="3219192"/>
              <a:ext cx="1000940" cy="15337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78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5613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dirty="0"/>
              <a:t>Live Exercises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012" y="394224"/>
            <a:ext cx="3124201" cy="38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8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9600" b="1" dirty="0" smtClean="0"/>
              <a:t>#php-web</a:t>
            </a:r>
            <a:endParaRPr lang="en-US" sz="96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83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8992" y="5257800"/>
            <a:ext cx="10958928" cy="768084"/>
          </a:xfrm>
        </p:spPr>
        <p:txBody>
          <a:bodyPr/>
          <a:lstStyle/>
          <a:p>
            <a:r>
              <a:rPr lang="en-US" dirty="0" smtClean="0"/>
              <a:t>Working with 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94" y="609600"/>
            <a:ext cx="3809524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3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Forms</a:t>
            </a:r>
            <a:r>
              <a:rPr lang="en-US" sz="3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allow the user to enter data that is sent to a server </a:t>
            </a: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for</a:t>
            </a:r>
            <a:b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processing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via HTTP request methods</a:t>
            </a:r>
          </a:p>
          <a:p>
            <a:pPr marL="609493" marR="0" lvl="1" indent="-241192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most used HTTP request methods: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POST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In PHP the posted form data is stored in </a:t>
            </a: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n-US" sz="3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1" i="0" u="none" strike="noStrike" cap="none" dirty="0" smtClean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$_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en-US" sz="3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4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b="1" i="0" u="none" strike="noStrike" cap="none" dirty="0" smtClean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$_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34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associative arrays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HTTP Forms - </a:t>
            </a: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Request Methods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274" y="4363143"/>
            <a:ext cx="1067117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First name: &lt;</a:t>
            </a: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" name="firstname"&gt;&lt;br&gt;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Last name: &lt;</a:t>
            </a: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" name="lastname"&gt;&lt;br&gt;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" value="Submit"&gt;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4224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HTTP</a:t>
            </a:r>
            <a:r>
              <a:rPr lang="en-US" sz="3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GET</a:t>
            </a:r>
          </a:p>
          <a:p>
            <a:pPr marL="609493" marR="0" lvl="1" indent="-241192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Retrieves</a:t>
            </a:r>
            <a:r>
              <a:rPr lang="en-US" sz="32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en-US" sz="32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from the server 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en-US" sz="32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given</a:t>
            </a:r>
            <a:r>
              <a:rPr lang="en-US" sz="32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URL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form data is stored in 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$_GET</a:t>
            </a:r>
            <a:r>
              <a:rPr lang="en-US" sz="3400" b="1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associative array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whole query string can be accessed using </a:t>
            </a: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b="1" i="0" u="none" strike="noStrike" cap="none" dirty="0" smtClean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$_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SERVER['QUERY_STRING']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environment variable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GET Request Method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673932" y="4648200"/>
            <a:ext cx="10456785" cy="1643527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&lt;form method="get" action="index.php"&gt;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 …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</p:txBody>
      </p:sp>
      <p:pic>
        <p:nvPicPr>
          <p:cNvPr id="9" name="Shape 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4842" y="4464115"/>
            <a:ext cx="1471544" cy="1573161"/>
          </a:xfrm>
          <a:prstGeom prst="roundRect">
            <a:avLst>
              <a:gd name="adj" fmla="val 634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28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GET Request Method – Example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498167" y="1295400"/>
            <a:ext cx="11176866" cy="1862048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&lt;form method="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"&gt;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Name: &lt;input type="text" name="name"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Age: &lt;input type="text" name="age"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&lt;input type="submit"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498167" y="3586659"/>
            <a:ext cx="11176866" cy="2569934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// Check the keys "name" or "age" exist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if (isset($_GET["name"]) || isset($_GET["age"]))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echo "Welcome " . </a:t>
            </a:r>
            <a:r>
              <a:rPr lang="en-US" sz="23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htmlspecialchars</a:t>
            </a: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($_GET['name']) . ". &lt;br /&gt;";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echo "You are " . </a:t>
            </a:r>
            <a:r>
              <a:rPr lang="en-US" sz="23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htmlspecialchars</a:t>
            </a: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($_GET['age']). " years old.";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378199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n-US" sz="3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POST</a:t>
            </a:r>
            <a:r>
              <a:rPr lang="en-US" sz="34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r>
              <a:rPr lang="en-US" sz="34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transfers data in the HTTP body</a:t>
            </a:r>
          </a:p>
          <a:p>
            <a:pPr marL="609493" marR="0" lvl="1" indent="-241192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Not appended to the query string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posted data is stored in 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$_POST</a:t>
            </a:r>
            <a:r>
              <a:rPr lang="en-US" sz="3400" b="1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associative array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By using 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34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you can protect your posted data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POST can send text and binary data, e.g. upload files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POST Request Method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858207" y="4710798"/>
            <a:ext cx="10456785" cy="1643527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&lt;form method="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28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" action="index.php"&gt;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 …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9837" y="4490710"/>
            <a:ext cx="1593585" cy="1593585"/>
          </a:xfrm>
          <a:prstGeom prst="roundRect">
            <a:avLst>
              <a:gd name="adj" fmla="val 10480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976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POST Request Method – Example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408158" y="1259585"/>
            <a:ext cx="11356884" cy="1862048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&lt;form method="</a:t>
            </a:r>
            <a:r>
              <a:rPr lang="en-US" sz="23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"&gt;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Name: &lt;input type="text" name="name"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Age: &lt;input type="text" name="age"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&lt;input type="submit"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408158" y="3586659"/>
            <a:ext cx="11356884" cy="2569934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 smtClean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2300" b="1" i="0" u="none" strike="noStrike" cap="none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Check the keys "name" or "age" exist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 smtClean="0"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(isset($_POST["name"]) || isset($_POST["age"]))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echo "Welcome " . </a:t>
            </a:r>
            <a:r>
              <a:rPr lang="en-US" sz="23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htmlspecialchars</a:t>
            </a: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($_POST['name']) . ". &lt;br /&gt;";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echo "You are " . </a:t>
            </a:r>
            <a:r>
              <a:rPr lang="en-US" sz="23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htmlspecialchars</a:t>
            </a: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($_POST['age']). " years old.";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 smtClean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sz="2300" b="1" i="0" u="none" strike="noStrike" cap="none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164439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5613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dirty="0"/>
              <a:t>Live Exercises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012" y="394224"/>
            <a:ext cx="3124201" cy="38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8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 idx="4294967295"/>
          </p:nvPr>
        </p:nvSpPr>
        <p:spPr>
          <a:xfrm>
            <a:off x="874711" y="5105400"/>
            <a:ext cx="10439400" cy="820738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b" anchorCtr="0">
            <a:noAutofit/>
          </a:bodyPr>
          <a:lstStyle/>
          <a:p>
            <a:pPr marL="0" marR="0" lvl="0" indent="-342900" algn="ctr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5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HTML Escaping &amp; Data Validation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77" y="838200"/>
            <a:ext cx="6637868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6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Suppose we run this PHP script: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What if we enter the following in the input field?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HTML Escaping: Motivation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723193" y="1853825"/>
            <a:ext cx="10726814" cy="3200876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&lt;form method="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"&gt;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Enter your name: &lt;input type="text" name="name"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&lt;input type="submit"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if (isset($_GET["name"]))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echo "Hello, " . $_GET["name"];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23193" y="5994285"/>
            <a:ext cx="10726814" cy="461665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&lt;script&gt;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('hi')&lt;/script&gt;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17304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htmlspecialchars(string)</a:t>
            </a:r>
          </a:p>
          <a:p>
            <a:pPr marL="609493" marR="0" lvl="1" indent="-241192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Converts HTML special characters to entities: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become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&amp;amp;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&amp;quote; &amp;#039; &amp;lt;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&amp;gt;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HTML Escaping: htmlspecialchars()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723193" y="3158970"/>
            <a:ext cx="10726814" cy="3200876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&lt;form method="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"&gt;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Enter your name: &lt;input type="text" name="name"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&lt;input type="submit"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lvl="1">
              <a:buSzPct val="25000"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if (isset($_GET["name"]))</a:t>
            </a:r>
          </a:p>
          <a:p>
            <a:pPr lvl="1">
              <a:buSzPct val="25000"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echo "Hello, " .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htmlspecialchars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($_GET["name"]);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276541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5032" y="4965428"/>
            <a:ext cx="9832975" cy="774700"/>
          </a:xfrm>
        </p:spPr>
        <p:txBody>
          <a:bodyPr>
            <a:normAutofit/>
          </a:bodyPr>
          <a:lstStyle/>
          <a:p>
            <a:pPr algn="ctr">
              <a:lnSpc>
                <a:spcPts val="5400"/>
              </a:lnSpc>
            </a:pPr>
            <a:r>
              <a:rPr lang="en-US" dirty="0"/>
              <a:t>HTTP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4294967295"/>
          </p:nvPr>
        </p:nvSpPr>
        <p:spPr>
          <a:xfrm>
            <a:off x="1205032" y="5740128"/>
            <a:ext cx="9832975" cy="6889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Request and Responses</a:t>
            </a:r>
          </a:p>
        </p:txBody>
      </p:sp>
      <p:pic>
        <p:nvPicPr>
          <p:cNvPr id="3074" name="Picture 2" descr="&amp;Rcy;&amp;iecy;&amp;zcy;&amp;ucy;&amp;lcy;&amp;tcy;&amp;acy;&amp;tcy; &amp;scy; &amp;icy;&amp;zcy;&amp;ocy;&amp;bcy;&amp;rcy;&amp;acy;&amp;zhcy;&amp;iecy;&amp;ncy;&amp;icy;&amp;iecy; &amp;zcy;&amp;acy; http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842425"/>
            <a:ext cx="7217016" cy="373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3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How and when the HTML escape?</a:t>
            </a:r>
          </a:p>
          <a:p>
            <a:pPr marL="609493" marR="0" lvl="1" indent="-241192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HTML escaping should be performed on 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all data printed in an </a:t>
            </a:r>
            <a:r>
              <a:rPr lang="en-US" sz="3200" b="0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200" b="0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HTML 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page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, that could contain HTML special chars</a:t>
            </a:r>
          </a:p>
          <a:p>
            <a:pPr marL="609493" marR="0" lvl="1" indent="-241192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Any other behavior is incorrect!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Never escape data when you read it!</a:t>
            </a:r>
          </a:p>
          <a:p>
            <a:pPr marL="609493" marR="0" lvl="1" indent="-241192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Escape the data when you print it in a HTML page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Never store HTML-escaped data in the database!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Never perform double HTML </a:t>
            </a: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escaping</a:t>
            </a:r>
            <a:endParaRPr lang="en-US"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Principles of HTML Escaping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933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Sample form that can submit HTML special characters:</a:t>
            </a:r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correct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HTML escaping (data only!):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Example of Correct HTML Escaping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828827" y="1994355"/>
            <a:ext cx="10531170" cy="1569660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&lt;form method="get"&gt;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Name: &lt;input type="text" name="name" value="&amp;lt;br&amp;gt;"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&lt;input type="submit"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828829" y="4644135"/>
            <a:ext cx="10531168" cy="1569660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if (isset($_GET["name"]))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echo "Hi, &lt;i&gt;" . htmlspecialchars($_GET["name"] . "&lt;/i&gt;");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330692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Sample form that can submit HTML special characters:</a:t>
            </a:r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incorrect</a:t>
            </a:r>
            <a:r>
              <a:rPr lang="en-US" sz="3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HTML escaping (don't escape everything):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Example of Incorrect HTML Escaping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828827" y="1994355"/>
            <a:ext cx="10531170" cy="1569660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&lt;form method="get"&gt;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Name: &lt;input type="text" name="name" value="&amp;lt;br&amp;gt;"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&lt;input type="submit"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828829" y="4644135"/>
            <a:ext cx="10531168" cy="1569660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if (isset($_GET["name"]))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echo htmlspecialchars("Hi, &lt;i&gt;" . $_GET["name"] . "&lt;/i&gt;");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217870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sz="quarter" idx="10"/>
          </p:nvPr>
        </p:nvSpPr>
        <p:spPr>
          <a:xfrm>
            <a:off x="190353" y="1196124"/>
            <a:ext cx="11695259" cy="5289805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addcslashes()</a:t>
            </a:r>
            <a:r>
              <a:rPr lang="en-US" sz="30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– escapes given list of characters in a string</a:t>
            </a:r>
          </a:p>
          <a:p>
            <a:pPr marL="0" marR="0" lvl="0" indent="-203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quotemeta()</a:t>
            </a:r>
            <a:r>
              <a:rPr lang="en-US" sz="30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– escapes the symbols </a:t>
            </a:r>
            <a:r>
              <a:rPr lang="en-US" sz="30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\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3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3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304747" marR="0" lvl="0" indent="-304747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htmlspecialchars() 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– convert special characters to HTML entities, as seen in examples</a:t>
            </a:r>
          </a:p>
          <a:p>
            <a:pPr marL="304747" marR="0" lvl="0" indent="-304747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htmlentities()</a:t>
            </a:r>
            <a:r>
              <a:rPr lang="en-US" sz="30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– escapes all HTML entities (</a:t>
            </a:r>
            <a:r>
              <a:rPr lang="en-US" sz="30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£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→ </a:t>
            </a:r>
            <a:r>
              <a:rPr lang="en-US" sz="30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&amp;pound;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609493" marR="0" lvl="1" indent="-241192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Escapes special symbols in a string: </a:t>
            </a:r>
            <a:r>
              <a:rPr lang="en-US" sz="3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3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&lt;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3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&gt;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Data Normalization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684212" y="1752600"/>
            <a:ext cx="10134600" cy="838200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echo addcslashes("say('hi')", ';|&lt;&gt;\'"');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Result: say(\'hi\')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684212" y="5562600"/>
            <a:ext cx="10531168" cy="923330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echo htmlentities("A '</a:t>
            </a:r>
            <a:r>
              <a:rPr lang="en-US" sz="28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£' </a:t>
            </a: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is &lt;b&gt;bold&lt;/b&gt;");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Outputs: A '&amp;pound;' is &amp;lt;b&amp;gt;bold&amp;lt;/b&amp;gt;</a:t>
            </a:r>
          </a:p>
        </p:txBody>
      </p:sp>
    </p:spTree>
    <p:extLst>
      <p:ext uri="{BB962C8B-B14F-4D97-AF65-F5344CB8AC3E}">
        <p14:creationId xmlns:p14="http://schemas.microsoft.com/office/powerpoint/2010/main" val="228471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PHP supported the 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magic_quotes</a:t>
            </a:r>
            <a:r>
              <a:rPr lang="en-US" sz="3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engine</a:t>
            </a:r>
          </a:p>
          <a:p>
            <a:pPr marL="609493" marR="0" lvl="1" indent="-241192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It escapes all necessary characters in the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$_GET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$_POST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$_COOKIE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array automatically</a:t>
            </a:r>
          </a:p>
          <a:p>
            <a:pPr marL="609493" marR="0" lvl="1" indent="-241192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In versions before 5.2 it is turned on by default</a:t>
            </a:r>
          </a:p>
          <a:p>
            <a:pPr marL="609493" marR="0" lvl="1" indent="-241192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Considered dangerous approach - deprecated in PHP 5.4</a:t>
            </a:r>
          </a:p>
          <a:p>
            <a:pPr marL="609493" marR="0" lvl="1" indent="-241192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 NOT USE IT!!! </a:t>
            </a:r>
          </a:p>
          <a:p>
            <a:pPr marL="609493" marR="0" lvl="1" indent="-241192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Developers should handle escaping manually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38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PHP Automatic Escaping Engine - WARNING!</a:t>
            </a:r>
          </a:p>
        </p:txBody>
      </p:sp>
    </p:spTree>
    <p:extLst>
      <p:ext uri="{BB962C8B-B14F-4D97-AF65-F5344CB8AC3E}">
        <p14:creationId xmlns:p14="http://schemas.microsoft.com/office/powerpoint/2010/main" val="379705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Data validation ensures the data we collect is correct</a:t>
            </a:r>
          </a:p>
          <a:p>
            <a:pPr marL="609493" marR="0" lvl="1" indent="-2411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May be performed by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filter_var()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in PHP</a:t>
            </a:r>
          </a:p>
        </p:txBody>
      </p:sp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Validating User Input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873832" y="2573905"/>
            <a:ext cx="10441161" cy="3785652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$ip_a = '127.0.0.1';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$ip_b = '42.42';</a:t>
            </a:r>
          </a:p>
          <a:p>
            <a:pPr lvl="1">
              <a:buSzPct val="25000"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if (filter_var($ip_a, FILTER_VALIDATE_IP)) {</a:t>
            </a:r>
          </a:p>
          <a:p>
            <a:pPr lvl="1">
              <a:buSzPct val="25000"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echo "This (ip_a) IP address is considered valid.";</a:t>
            </a:r>
          </a:p>
          <a:p>
            <a:pPr lvl="1">
              <a:buSzPct val="25000"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1">
              <a:buSzPct val="25000"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if (filter_var($ip_b , FILTER_VALIDATE_IP)) {</a:t>
            </a:r>
          </a:p>
          <a:p>
            <a:pPr lvl="1">
              <a:buSzPct val="25000"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echo "This (ip_b) IP address is considered valid.";</a:t>
            </a:r>
          </a:p>
          <a:p>
            <a:pPr lvl="1">
              <a:buSzPct val="25000"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182083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5613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dirty="0"/>
              <a:t>Live Exercises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012" y="394224"/>
            <a:ext cx="3124201" cy="38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6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title" idx="4294967295"/>
          </p:nvPr>
        </p:nvSpPr>
        <p:spPr>
          <a:xfrm>
            <a:off x="1293812" y="5105400"/>
            <a:ext cx="9448800" cy="903287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b" anchorCtr="0">
            <a:noAutofit/>
          </a:bodyPr>
          <a:lstStyle/>
          <a:p>
            <a:pPr marL="0" marR="0" lvl="0" indent="-342900" algn="ctr" rtl="0">
              <a:lnSpc>
                <a:spcPct val="10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5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Working with Checkboxes</a:t>
            </a:r>
          </a:p>
        </p:txBody>
      </p:sp>
      <p:pic>
        <p:nvPicPr>
          <p:cNvPr id="334" name="Shape 3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4843" y="1295400"/>
            <a:ext cx="3246738" cy="32467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243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Chec</a:t>
            </a:r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4000" b="1" i="0" u="none" strike="noStrike" cap="none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boxes</a:t>
            </a:r>
            <a:endParaRPr lang="en-US" sz="4000" b="1" i="0" u="none" strike="noStrike" cap="none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Shape 340"/>
          <p:cNvSpPr txBox="1"/>
          <p:nvPr/>
        </p:nvSpPr>
        <p:spPr>
          <a:xfrm>
            <a:off x="227010" y="1088741"/>
            <a:ext cx="10589115" cy="1147054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Checkboxes are created by setting an 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input with type "checkbox"</a:t>
            </a:r>
          </a:p>
        </p:txBody>
      </p:sp>
      <p:sp>
        <p:nvSpPr>
          <p:cNvPr id="341" name="Shape 341"/>
          <p:cNvSpPr/>
          <p:nvPr/>
        </p:nvSpPr>
        <p:spPr>
          <a:xfrm>
            <a:off x="963842" y="2337265"/>
            <a:ext cx="10150878" cy="477054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5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&lt;input type="checkbox" name="two-way-ticket" /&gt;</a:t>
            </a:r>
          </a:p>
        </p:txBody>
      </p:sp>
      <p:sp>
        <p:nvSpPr>
          <p:cNvPr id="342" name="Shape 342"/>
          <p:cNvSpPr/>
          <p:nvPr/>
        </p:nvSpPr>
        <p:spPr>
          <a:xfrm>
            <a:off x="963842" y="3863132"/>
            <a:ext cx="10162684" cy="2015936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5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if (isset(</a:t>
            </a:r>
            <a:r>
              <a:rPr lang="en-US" sz="25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$_GET</a:t>
            </a:r>
            <a:r>
              <a:rPr lang="en-US" sz="25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['two-way-ticket']) ) {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5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echo "Two-way ticket";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5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 else {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5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echo "One-way ticket";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5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227010" y="3068960"/>
            <a:ext cx="10589115" cy="765085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 checkbox is 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lang="en-US" sz="32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submitted</a:t>
            </a:r>
            <a:r>
              <a:rPr lang="en-US" sz="32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if it's actually 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checked</a:t>
            </a:r>
          </a:p>
        </p:txBody>
      </p:sp>
    </p:spTree>
    <p:extLst>
      <p:ext uri="{BB962C8B-B14F-4D97-AF65-F5344CB8AC3E}">
        <p14:creationId xmlns:p14="http://schemas.microsoft.com/office/powerpoint/2010/main" val="47107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 idx="4294967295"/>
          </p:nvPr>
        </p:nvSpPr>
        <p:spPr>
          <a:xfrm>
            <a:off x="1370011" y="5181600"/>
            <a:ext cx="9502775" cy="88265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b" anchorCtr="0">
            <a:noAutofit/>
          </a:bodyPr>
          <a:lstStyle/>
          <a:p>
            <a:pPr marL="0" marR="0" lvl="0" indent="-342900" algn="ctr" rtl="0">
              <a:lnSpc>
                <a:spcPct val="10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5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Hidden Fields</a:t>
            </a:r>
          </a:p>
        </p:txBody>
      </p:sp>
      <p:pic>
        <p:nvPicPr>
          <p:cNvPr id="362" name="Shape 3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4799" y="762000"/>
            <a:ext cx="6553200" cy="373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650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</a:t>
            </a:r>
            <a:r>
              <a:rPr lang="en-US" sz="3200" dirty="0"/>
              <a:t> (</a:t>
            </a:r>
            <a:r>
              <a:rPr lang="en-US" sz="3200" b="1" dirty="0">
                <a:solidFill>
                  <a:schemeClr val="bg1"/>
                </a:solidFill>
              </a:rPr>
              <a:t>H</a:t>
            </a:r>
            <a:r>
              <a:rPr lang="en-US" sz="3200" dirty="0"/>
              <a:t>yper </a:t>
            </a:r>
            <a:r>
              <a:rPr lang="en-US" sz="3200" b="1" dirty="0">
                <a:solidFill>
                  <a:schemeClr val="bg1"/>
                </a:solidFill>
              </a:rPr>
              <a:t>T</a:t>
            </a:r>
            <a:r>
              <a:rPr lang="en-US" sz="3200" dirty="0"/>
              <a:t>ext </a:t>
            </a:r>
            <a:r>
              <a:rPr lang="en-US" sz="3200" b="1" dirty="0">
                <a:solidFill>
                  <a:schemeClr val="bg1"/>
                </a:solidFill>
              </a:rPr>
              <a:t>T</a:t>
            </a:r>
            <a:r>
              <a:rPr lang="en-US" sz="3200" dirty="0"/>
              <a:t>ransfer </a:t>
            </a:r>
            <a:r>
              <a:rPr lang="en-US" sz="3200" b="1" dirty="0">
                <a:solidFill>
                  <a:schemeClr val="bg1"/>
                </a:solidFill>
              </a:rPr>
              <a:t>P</a:t>
            </a:r>
            <a:r>
              <a:rPr lang="en-US" sz="3200" dirty="0"/>
              <a:t>rotocol) 	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Text-based client-server protocol for the Internet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For transferring Web resources (HTML files, images, styles, etc.)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Request-response based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Basics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845828" y="3844808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flipH="1" flipV="1">
            <a:off x="3845827" y="562610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804281" y="4133404"/>
            <a:ext cx="2178289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HTTP request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771367" y="5540720"/>
            <a:ext cx="239232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157204" y="4051826"/>
            <a:ext cx="1907248" cy="2348974"/>
            <a:chOff x="8157204" y="3823226"/>
            <a:chExt cx="1907248" cy="2348974"/>
          </a:xfrm>
        </p:grpSpPr>
        <p:sp>
          <p:nvSpPr>
            <p:cNvPr id="12" name="TextBox 11"/>
            <p:cNvSpPr txBox="1"/>
            <p:nvPr/>
          </p:nvSpPr>
          <p:spPr>
            <a:xfrm>
              <a:off x="8219128" y="57105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Server</a:t>
              </a:r>
            </a:p>
          </p:txBody>
        </p:sp>
        <p:pic>
          <p:nvPicPr>
            <p:cNvPr id="14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1785220" y="4079722"/>
            <a:ext cx="2116982" cy="2397278"/>
            <a:chOff x="1785220" y="3851122"/>
            <a:chExt cx="2116982" cy="2397278"/>
          </a:xfrm>
        </p:grpSpPr>
        <p:pic>
          <p:nvPicPr>
            <p:cNvPr id="5126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940700" y="57867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Client</a:t>
              </a:r>
            </a:p>
          </p:txBody>
        </p:sp>
        <p:pic>
          <p:nvPicPr>
            <p:cNvPr id="1026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4708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Created by setting the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en-US" sz="3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of input to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hidden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Submit information that is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34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entered</a:t>
            </a:r>
            <a:r>
              <a:rPr lang="en-US" sz="34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  <a:r>
              <a:rPr lang="en-US" sz="34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n-US" sz="34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user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Not visible to the user, but visible with [F12]</a:t>
            </a:r>
          </a:p>
        </p:txBody>
      </p:sp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Hidden Fields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963842" y="3307336"/>
            <a:ext cx="10312170" cy="3245863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&lt;form method="post"&gt;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&lt;input type="text" name="user" /&gt;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&lt;input type="submit" /&gt;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&lt;?php if (isset($_POST['user'])) { ?&gt;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&lt;input type="</a:t>
            </a:r>
            <a:r>
              <a:rPr lang="en-US" sz="26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hidden</a:t>
            </a: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" name="hiddenName"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    value="&lt;?php echo </a:t>
            </a:r>
            <a:r>
              <a:rPr lang="en-US" sz="26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sha1</a:t>
            </a: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($_POST['user']) ?&gt;" /&gt;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&lt;?php } ?&gt;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</p:txBody>
      </p:sp>
      <p:sp>
        <p:nvSpPr>
          <p:cNvPr id="370" name="Shape 370"/>
          <p:cNvSpPr/>
          <p:nvPr/>
        </p:nvSpPr>
        <p:spPr>
          <a:xfrm>
            <a:off x="8532812" y="3112547"/>
            <a:ext cx="3429000" cy="1523494"/>
          </a:xfrm>
          <a:prstGeom prst="wedgeRoundRectCallout">
            <a:avLst>
              <a:gd name="adj1" fmla="val -40117"/>
              <a:gd name="adj2" fmla="val 693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  <a:sym typeface="Calibri"/>
              </a:rPr>
              <a:t>Applies </a:t>
            </a:r>
            <a:r>
              <a:rPr lang="en-US" sz="2400" b="1" dirty="0">
                <a:solidFill>
                  <a:schemeClr val="bg1"/>
                </a:solidFill>
                <a:sym typeface="Calibri"/>
              </a:rPr>
              <a:t>sha1</a:t>
            </a:r>
            <a:r>
              <a:rPr lang="en-US" sz="2400" b="1" dirty="0">
                <a:solidFill>
                  <a:schemeClr val="bg2"/>
                </a:solidFill>
                <a:sym typeface="Calibri"/>
              </a:rPr>
              <a:t> hashing to a string</a:t>
            </a:r>
          </a:p>
        </p:txBody>
      </p:sp>
    </p:spTree>
    <p:extLst>
      <p:ext uri="{BB962C8B-B14F-4D97-AF65-F5344CB8AC3E}">
        <p14:creationId xmlns:p14="http://schemas.microsoft.com/office/powerpoint/2010/main" val="167891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title" idx="4294967295"/>
          </p:nvPr>
        </p:nvSpPr>
        <p:spPr>
          <a:xfrm>
            <a:off x="1370012" y="5105400"/>
            <a:ext cx="9448800" cy="90487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b" anchorCtr="0">
            <a:noAutofit/>
          </a:bodyPr>
          <a:lstStyle/>
          <a:p>
            <a:pPr marL="0" marR="0" lvl="0" indent="-342900" algn="ctr" rtl="0">
              <a:lnSpc>
                <a:spcPct val="10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5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Submitting Arrays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838200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6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In order for an input to be treated as an array, you must put </a:t>
            </a: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brackets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3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in the 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4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attribute:</a:t>
            </a:r>
          </a:p>
        </p:txBody>
      </p:sp>
      <p:sp>
        <p:nvSpPr>
          <p:cNvPr id="395" name="Shape 3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Submitting Arrays</a:t>
            </a:r>
          </a:p>
        </p:txBody>
      </p:sp>
      <p:sp>
        <p:nvSpPr>
          <p:cNvPr id="396" name="Shape 396"/>
          <p:cNvSpPr/>
          <p:nvPr/>
        </p:nvSpPr>
        <p:spPr>
          <a:xfrm>
            <a:off x="873832" y="2708920"/>
            <a:ext cx="10478380" cy="3615680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&lt;form method="post"&gt;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&lt;select name="</a:t>
            </a:r>
            <a:r>
              <a:rPr lang="en-US" sz="26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people[]</a:t>
            </a: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" multiple="multiple"&gt;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    &lt;option value="Mario"&gt;Mario&lt;/option&gt;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    &lt;option value="Svetlin"&gt;Svetlin&lt;/option&gt;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    &lt;option value="Teodor"&gt;Teodor&lt;/option&gt;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&lt;/select&gt;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&lt;input type="submit" value="submit"/&gt;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57272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selected form elements come as an array:</a:t>
            </a:r>
          </a:p>
        </p:txBody>
      </p:sp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Submitting Arrays (2)</a:t>
            </a:r>
          </a:p>
        </p:txBody>
      </p:sp>
      <p:sp>
        <p:nvSpPr>
          <p:cNvPr id="403" name="Shape 403"/>
          <p:cNvSpPr/>
          <p:nvPr/>
        </p:nvSpPr>
        <p:spPr>
          <a:xfrm>
            <a:off x="967291" y="2328564"/>
            <a:ext cx="10308721" cy="3234036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if (isset($_POST['</a:t>
            </a:r>
            <a:r>
              <a:rPr lang="en-US" sz="26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people</a:t>
            </a: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'])) {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foreach($_POST['</a:t>
            </a:r>
            <a:r>
              <a:rPr lang="en-US" sz="26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people</a:t>
            </a: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'] as $person) {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    echo htmlspecialchars($person) . '&lt;/br&gt;';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15787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Radio, date, datetime, time, number, range, color, …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Shape 4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Other Input Types</a:t>
            </a:r>
          </a:p>
        </p:txBody>
      </p:sp>
      <p:sp>
        <p:nvSpPr>
          <p:cNvPr id="430" name="Shape 430"/>
          <p:cNvSpPr/>
          <p:nvPr/>
        </p:nvSpPr>
        <p:spPr>
          <a:xfrm>
            <a:off x="693813" y="2030471"/>
            <a:ext cx="10801200" cy="4188839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&lt;form method="post"&gt;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Male &lt;input type="</a:t>
            </a:r>
            <a:r>
              <a:rPr lang="en-US" sz="2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radio</a:t>
            </a: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" name="gender" value="male" /&gt; &lt;br/&gt;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Female &lt;input type="</a:t>
            </a:r>
            <a:r>
              <a:rPr lang="en-US" sz="2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radio</a:t>
            </a: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" name="gender" value="female" /&gt; &lt;br/&gt;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&lt;input type="</a:t>
            </a:r>
            <a:r>
              <a:rPr lang="en-US" sz="2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submit</a:t>
            </a: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" value="submit"/&gt;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lvl="1">
              <a:lnSpc>
                <a:spcPct val="110000"/>
              </a:lnSpc>
              <a:buSzPct val="25000"/>
            </a:pP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if (isset($_POST['gender'])) {</a:t>
            </a:r>
          </a:p>
          <a:p>
            <a:pPr lvl="1">
              <a:lnSpc>
                <a:spcPct val="110000"/>
              </a:lnSpc>
              <a:buSzPct val="25000"/>
            </a:pP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$selected_radio = $_POST['gender'];</a:t>
            </a:r>
          </a:p>
          <a:p>
            <a:pPr lvl="1">
              <a:lnSpc>
                <a:spcPct val="110000"/>
              </a:lnSpc>
              <a:buSzPct val="25000"/>
            </a:pP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echo "Selected: $selected_radio";</a:t>
            </a:r>
          </a:p>
          <a:p>
            <a:pPr lvl="1">
              <a:lnSpc>
                <a:spcPct val="110000"/>
              </a:lnSpc>
              <a:buSzPct val="25000"/>
            </a:pP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409438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498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892" y="1420274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135962" y="2386124"/>
            <a:ext cx="3704800" cy="4009526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2931" y="1724211"/>
            <a:ext cx="11449179" cy="4980977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/>
                </a:solidFill>
              </a:rPr>
              <a:t>HTTP works with message </a:t>
            </a:r>
            <a:r>
              <a:rPr lang="en-US" sz="3000" dirty="0" smtClean="0">
                <a:solidFill>
                  <a:schemeClr val="bg2"/>
                </a:solidFill>
              </a:rPr>
              <a:t>pairs called HTTP</a:t>
            </a:r>
            <a:br>
              <a:rPr lang="en-US" sz="3000" dirty="0" smtClean="0">
                <a:solidFill>
                  <a:schemeClr val="bg2"/>
                </a:solidFill>
              </a:rPr>
            </a:br>
            <a:r>
              <a:rPr lang="en-US" sz="3000" dirty="0" smtClean="0">
                <a:solidFill>
                  <a:schemeClr val="bg2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request and HTTP response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bg2"/>
                </a:solidFill>
              </a:rPr>
              <a:t>The URL parts define: </a:t>
            </a:r>
            <a:r>
              <a:rPr lang="en-US" sz="2800" dirty="0" smtClean="0">
                <a:solidFill>
                  <a:schemeClr val="bg2"/>
                </a:solidFill>
              </a:rPr>
              <a:t>protocol, host, port, </a:t>
            </a:r>
            <a:br>
              <a:rPr lang="en-US" sz="2800" dirty="0" smtClean="0">
                <a:solidFill>
                  <a:schemeClr val="bg2"/>
                </a:solidFill>
              </a:rPr>
            </a:br>
            <a:r>
              <a:rPr lang="en-US" sz="2800" dirty="0" smtClean="0">
                <a:solidFill>
                  <a:schemeClr val="bg2"/>
                </a:solidFill>
              </a:rPr>
              <a:t>path, query string, and</a:t>
            </a:r>
            <a:r>
              <a:rPr lang="en-US" sz="2800" dirty="0">
                <a:solidFill>
                  <a:schemeClr val="bg2"/>
                </a:solidFill>
              </a:rPr>
              <a:t> </a:t>
            </a:r>
            <a:r>
              <a:rPr lang="en-US" sz="2800" dirty="0" smtClean="0">
                <a:solidFill>
                  <a:schemeClr val="bg2"/>
                </a:solidFill>
              </a:rPr>
              <a:t>fragment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HTML describes text with </a:t>
            </a:r>
            <a:r>
              <a:rPr lang="en-US" sz="2800" dirty="0" smtClean="0">
                <a:solidFill>
                  <a:schemeClr val="bg2"/>
                </a:solidFill>
              </a:rPr>
              <a:t>formatting, images,</a:t>
            </a:r>
            <a:br>
              <a:rPr lang="en-US" sz="2800" dirty="0" smtClean="0">
                <a:solidFill>
                  <a:schemeClr val="bg2"/>
                </a:solidFill>
              </a:rPr>
            </a:br>
            <a:r>
              <a:rPr lang="en-US" sz="2800" dirty="0" smtClean="0">
                <a:solidFill>
                  <a:schemeClr val="bg2"/>
                </a:solidFill>
              </a:rPr>
              <a:t>tables</a:t>
            </a:r>
            <a:r>
              <a:rPr lang="en-US" sz="2800" dirty="0">
                <a:solidFill>
                  <a:schemeClr val="bg2"/>
                </a:solidFill>
              </a:rPr>
              <a:t>, forms, </a:t>
            </a:r>
            <a:r>
              <a:rPr lang="en-US" sz="2800" dirty="0" smtClean="0">
                <a:solidFill>
                  <a:schemeClr val="bg2"/>
                </a:solidFill>
              </a:rPr>
              <a:t>etc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bg2"/>
                </a:solidFill>
              </a:rPr>
              <a:t>You </a:t>
            </a:r>
            <a:r>
              <a:rPr lang="en-US" sz="3000" dirty="0">
                <a:solidFill>
                  <a:schemeClr val="bg2"/>
                </a:solidFill>
              </a:rPr>
              <a:t>can easily combine PHP and HTML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/>
                </a:solidFill>
              </a:rPr>
              <a:t>You can get input as array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/>
                </a:solidFill>
              </a:rPr>
              <a:t>Special input fields – checkboxes, hidden fields</a:t>
            </a:r>
          </a:p>
        </p:txBody>
      </p:sp>
    </p:spTree>
    <p:extLst>
      <p:ext uri="{BB962C8B-B14F-4D97-AF65-F5344CB8AC3E}">
        <p14:creationId xmlns:p14="http://schemas.microsoft.com/office/powerpoint/2010/main" val="103280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2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bg2"/>
                </a:solidFill>
              </a:rPr>
              <a:t>СофтУни диамантени партньори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731" y="1200744"/>
            <a:ext cx="6095011" cy="1314093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02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CBBEBD-21E0-4859-853C-1873ABB6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09" y="1400319"/>
            <a:ext cx="5352870" cy="12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77E566EE-E4AE-4D31-A309-8FF9563DD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09" y="2317556"/>
            <a:ext cx="6665764" cy="303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96229C8F-B4C0-4B49-AF0D-53AF670BB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61066" y="2602492"/>
            <a:ext cx="3154360" cy="165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F4576FAB-B206-438A-9766-B6F6ABB53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70" y="5230428"/>
            <a:ext cx="7165745" cy="99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284B6D5F-80FE-48D5-801C-41AFC2FEF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023" y="4509831"/>
            <a:ext cx="3351927" cy="177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78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bg2"/>
                </a:solidFill>
              </a:rPr>
              <a:t>СофтУни диамантени партньори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475" y="3048101"/>
            <a:ext cx="4142269" cy="3322919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456" y="1270267"/>
            <a:ext cx="3506115" cy="1450012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3" y="4961487"/>
            <a:ext cx="6685847" cy="1465630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3074" y="1253909"/>
            <a:ext cx="3536315" cy="1599860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1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54" y="1297650"/>
            <a:ext cx="4110401" cy="1739986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3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0" y="3323301"/>
            <a:ext cx="6676269" cy="12313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55325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505" y="3265962"/>
            <a:ext cx="1466714" cy="3658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038" y="2708131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17" y="2313152"/>
            <a:ext cx="3050717" cy="406200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6105" y="3608580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592" y="501704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2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Work Model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197079" y="2855737"/>
            <a:ext cx="16764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89154" y="1916190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13899" y="2942869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3197079" y="2516179"/>
            <a:ext cx="16764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50" y="1778189"/>
            <a:ext cx="1638463" cy="19632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103812" y="111685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FB8100-7456-4FFD-9A18-B473364EE6ED}"/>
              </a:ext>
            </a:extLst>
          </p:cNvPr>
          <p:cNvGrpSpPr/>
          <p:nvPr/>
        </p:nvGrpSpPr>
        <p:grpSpPr>
          <a:xfrm>
            <a:off x="5955087" y="4355956"/>
            <a:ext cx="2729038" cy="2168879"/>
            <a:chOff x="4451000" y="4330968"/>
            <a:chExt cx="2729038" cy="2168879"/>
          </a:xfrm>
        </p:grpSpPr>
        <p:sp>
          <p:nvSpPr>
            <p:cNvPr id="34" name="TextBox 33"/>
            <p:cNvSpPr txBox="1"/>
            <p:nvPr/>
          </p:nvSpPr>
          <p:spPr>
            <a:xfrm>
              <a:off x="4516679" y="4330968"/>
              <a:ext cx="24243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Web Resources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845" y="4819918"/>
              <a:ext cx="1201332" cy="120133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451000" y="5976627"/>
              <a:ext cx="2729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HTML, PDF, JPG…</a:t>
              </a:r>
              <a:endParaRPr lang="en-US" sz="2800" dirty="0">
                <a:solidFill>
                  <a:srgbClr val="92D05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0264" y="111317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89" y="1997870"/>
            <a:ext cx="2020543" cy="1660031"/>
          </a:xfrm>
          <a:prstGeom prst="rect">
            <a:avLst/>
          </a:prstGeom>
        </p:spPr>
      </p:pic>
      <p:pic>
        <p:nvPicPr>
          <p:cNvPr id="2069" name="Picture 20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88" y="3739112"/>
            <a:ext cx="709891" cy="709891"/>
          </a:xfrm>
          <a:prstGeom prst="rect">
            <a:avLst/>
          </a:prstGeom>
        </p:spPr>
      </p:pic>
      <p:pic>
        <p:nvPicPr>
          <p:cNvPr id="2071" name="Picture 20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3739112"/>
            <a:ext cx="716501" cy="716501"/>
          </a:xfrm>
          <a:prstGeom prst="rect">
            <a:avLst/>
          </a:prstGeom>
        </p:spPr>
      </p:pic>
      <p:pic>
        <p:nvPicPr>
          <p:cNvPr id="2072" name="Picture 20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27" y="3697762"/>
            <a:ext cx="771119" cy="771119"/>
          </a:xfrm>
          <a:prstGeom prst="rect">
            <a:avLst/>
          </a:prstGeom>
        </p:spPr>
      </p:pic>
      <p:pic>
        <p:nvPicPr>
          <p:cNvPr id="2075" name="Picture 20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9" y="2089735"/>
            <a:ext cx="1870776" cy="112084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428199" y="1121373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57448" y="2514600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 flipV="1">
            <a:off x="9766412" y="3411337"/>
            <a:ext cx="879074" cy="122147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D1BEA1-1540-43B0-BA39-2AE40F890ACF}"/>
              </a:ext>
            </a:extLst>
          </p:cNvPr>
          <p:cNvGrpSpPr/>
          <p:nvPr/>
        </p:nvGrpSpPr>
        <p:grpSpPr>
          <a:xfrm>
            <a:off x="10149572" y="4748845"/>
            <a:ext cx="1659840" cy="1821243"/>
            <a:chOff x="9997101" y="4430907"/>
            <a:chExt cx="1659840" cy="18212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0372" y="4978852"/>
              <a:ext cx="1273298" cy="127329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997101" y="4430907"/>
              <a:ext cx="1659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Database</a:t>
              </a:r>
            </a:p>
          </p:txBody>
        </p:sp>
      </p:grpSp>
      <p:cxnSp>
        <p:nvCxnSpPr>
          <p:cNvPr id="48" name="Straight Arrow Connector 47"/>
          <p:cNvCxnSpPr>
            <a:cxnSpLocks/>
          </p:cNvCxnSpPr>
          <p:nvPr/>
        </p:nvCxnSpPr>
        <p:spPr>
          <a:xfrm flipH="1" flipV="1">
            <a:off x="6543043" y="3625369"/>
            <a:ext cx="507745" cy="783546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FA6880E-A284-4520-BAFF-4F464A681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3142">
            <a:off x="7914185" y="1518495"/>
            <a:ext cx="2263324" cy="226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3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3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41412" y="4876800"/>
            <a:ext cx="9832975" cy="774700"/>
          </a:xfrm>
        </p:spPr>
        <p:txBody>
          <a:bodyPr>
            <a:normAutofit/>
          </a:bodyPr>
          <a:lstStyle/>
          <a:p>
            <a:pPr algn="ctr">
              <a:lnSpc>
                <a:spcPts val="5400"/>
              </a:lnSpc>
            </a:pPr>
            <a:r>
              <a:rPr lang="en-US" dirty="0"/>
              <a:t>Dev Tools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4294967295"/>
          </p:nvPr>
        </p:nvSpPr>
        <p:spPr>
          <a:xfrm>
            <a:off x="1141412" y="5632450"/>
            <a:ext cx="9832975" cy="6889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Tools for Developers</a:t>
            </a:r>
          </a:p>
        </p:txBody>
      </p:sp>
      <p:pic>
        <p:nvPicPr>
          <p:cNvPr id="4098" name="Picture 2" descr="Tools PNG Imag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499" y="957264"/>
            <a:ext cx="3352799" cy="335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63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13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44500" rtl="0">
              <a:spcBef>
                <a:spcPts val="0"/>
              </a:spcBef>
            </a:pPr>
            <a:r>
              <a:rPr lang="en-US" sz="3200" dirty="0" smtClean="0"/>
              <a:t>Fiddler </a:t>
            </a:r>
            <a:r>
              <a:rPr lang="en-US" sz="3200" dirty="0"/>
              <a:t>- </a:t>
            </a:r>
            <a:r>
              <a:rPr lang="en-US" sz="3200" b="1" u="sng" dirty="0">
                <a:solidFill>
                  <a:schemeClr val="hlink"/>
                </a:solidFill>
                <a:hlinkClick r:id="rId2"/>
              </a:rPr>
              <a:t>https://www.telerik.com/fiddler</a:t>
            </a:r>
          </a:p>
          <a:p>
            <a:pPr marL="457200" lvl="0" indent="-444500">
              <a:spcBef>
                <a:spcPts val="0"/>
              </a:spcBef>
            </a:pPr>
            <a:r>
              <a:rPr lang="en-US" sz="3200" dirty="0"/>
              <a:t>TCP/IP </a:t>
            </a:r>
            <a:r>
              <a:rPr lang="en-US" sz="3200" dirty="0" smtClean="0"/>
              <a:t>sniffers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Developer Tools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66" y="5717289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hlinkClick r:id="rId3"/>
              </a:rPr>
              <a:t>Developer Tools</a:t>
            </a:r>
            <a:endParaRPr lang="en-US" sz="3600" b="1" dirty="0"/>
          </a:p>
        </p:txBody>
      </p:sp>
      <p:pic>
        <p:nvPicPr>
          <p:cNvPr id="8" name="Picture 2" descr="&amp;Rcy;&amp;iecy;&amp;zcy;&amp;ucy;&amp;lcy;&amp;tcy;&amp;acy;&amp;tcy; &amp;scy; &amp;icy;&amp;zcy;&amp;ocy;&amp;bcy;&amp;rcy;&amp;acy;&amp;zhcy;&amp;iecy;&amp;ncy;&amp;icy;&amp;iecy; &amp;zcy;&amp;acy; postman chrome">
            <a:extLst>
              <a:ext uri="{FF2B5EF4-FFF2-40B4-BE49-F238E27FC236}">
                <a16:creationId xmlns:a16="http://schemas.microsoft.com/office/drawing/2014/main" id="{66A4B4EC-6655-444B-868F-3D88341FF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9812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400C4C-1433-48BF-A015-AFD4289B89C2}"/>
              </a:ext>
            </a:extLst>
          </p:cNvPr>
          <p:cNvSpPr txBox="1"/>
          <p:nvPr/>
        </p:nvSpPr>
        <p:spPr>
          <a:xfrm>
            <a:off x="8384947" y="5719410"/>
            <a:ext cx="1861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hlinkClick r:id="rId5"/>
              </a:rPr>
              <a:t>Postman</a:t>
            </a:r>
            <a:endParaRPr lang="en-US" sz="3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212" y="2667000"/>
            <a:ext cx="3352800" cy="288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7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>
          <a:xfrm>
            <a:off x="614948" y="4704825"/>
            <a:ext cx="10958928" cy="76808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16" y="1143000"/>
            <a:ext cx="3250793" cy="3250793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body" sz="quarter" idx="10"/>
          </p:nvPr>
        </p:nvSpPr>
        <p:spPr>
          <a:xfrm>
            <a:off x="626423" y="5472909"/>
            <a:ext cx="10958928" cy="768084"/>
          </a:xfrm>
        </p:spPr>
        <p:txBody>
          <a:bodyPr>
            <a:normAutofit/>
          </a:bodyPr>
          <a:lstStyle/>
          <a:p>
            <a:r>
              <a:rPr lang="en-US" sz="3600" dirty="0"/>
              <a:t>Uniform Resource Locator</a:t>
            </a:r>
          </a:p>
        </p:txBody>
      </p:sp>
    </p:spTree>
    <p:extLst>
      <p:ext uri="{BB962C8B-B14F-4D97-AF65-F5344CB8AC3E}">
        <p14:creationId xmlns:p14="http://schemas.microsoft.com/office/powerpoint/2010/main" val="109925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2419</TotalTime>
  <Words>2983</Words>
  <Application>Microsoft Office PowerPoint</Application>
  <PresentationFormat>Custom</PresentationFormat>
  <Paragraphs>579</Paragraphs>
  <Slides>59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맑은 고딕</vt:lpstr>
      <vt:lpstr>Arial</vt:lpstr>
      <vt:lpstr>Calibri</vt:lpstr>
      <vt:lpstr>Consolas</vt:lpstr>
      <vt:lpstr>Noto Sans Symbols</vt:lpstr>
      <vt:lpstr>Wingdings</vt:lpstr>
      <vt:lpstr>Wingdings 2</vt:lpstr>
      <vt:lpstr>SoftUni3_1</vt:lpstr>
      <vt:lpstr>HTTP and HTML Basics</vt:lpstr>
      <vt:lpstr>Table of Contents</vt:lpstr>
      <vt:lpstr>Have a Question?</vt:lpstr>
      <vt:lpstr>HTTP Basics</vt:lpstr>
      <vt:lpstr>HTTP Basics</vt:lpstr>
      <vt:lpstr>Web Server Work Model</vt:lpstr>
      <vt:lpstr>Dev Tools</vt:lpstr>
      <vt:lpstr>HTTP Developer Tools</vt:lpstr>
      <vt:lpstr>PowerPoint Presentation</vt:lpstr>
      <vt:lpstr>Uniform Resource Locator (URL)</vt:lpstr>
      <vt:lpstr>HTTP Request</vt:lpstr>
      <vt:lpstr>HTTP Request Methods</vt:lpstr>
      <vt:lpstr>HTTP GET Request – Example</vt:lpstr>
      <vt:lpstr>HTTP POST Request – Example</vt:lpstr>
      <vt:lpstr>PowerPoint Presentation</vt:lpstr>
      <vt:lpstr>HTTP Response – Example</vt:lpstr>
      <vt:lpstr>HTTP Response Status Codes</vt:lpstr>
      <vt:lpstr>Content-Type and Disposition</vt:lpstr>
      <vt:lpstr>HTTP Conversation: Example</vt:lpstr>
      <vt:lpstr>HTML Tools</vt:lpstr>
      <vt:lpstr>HTML – Developer Environments</vt:lpstr>
      <vt:lpstr>HTML</vt:lpstr>
      <vt:lpstr>What is HTML?</vt:lpstr>
      <vt:lpstr>HTML Terminology</vt:lpstr>
      <vt:lpstr>HTML Page – Example</vt:lpstr>
      <vt:lpstr>Populate HTML tags</vt:lpstr>
      <vt:lpstr>Document Structure</vt:lpstr>
      <vt:lpstr>Exercise: Website</vt:lpstr>
      <vt:lpstr>PowerPoint Presentation</vt:lpstr>
      <vt:lpstr>PowerPoint Presentation</vt:lpstr>
      <vt:lpstr>HTTP Forms - Request Methods</vt:lpstr>
      <vt:lpstr>GET Request Method</vt:lpstr>
      <vt:lpstr>GET Request Method – Example</vt:lpstr>
      <vt:lpstr>POST Request Method</vt:lpstr>
      <vt:lpstr>POST Request Method – Example</vt:lpstr>
      <vt:lpstr>PowerPoint Presentation</vt:lpstr>
      <vt:lpstr>HTML Escaping &amp; Data Validation</vt:lpstr>
      <vt:lpstr>HTML Escaping: Motivation</vt:lpstr>
      <vt:lpstr>HTML Escaping: htmlspecialchars()</vt:lpstr>
      <vt:lpstr>Principles of HTML Escaping</vt:lpstr>
      <vt:lpstr>Example of Correct HTML Escaping</vt:lpstr>
      <vt:lpstr>Example of Incorrect HTML Escaping</vt:lpstr>
      <vt:lpstr>Data Normalization</vt:lpstr>
      <vt:lpstr>PHP Automatic Escaping Engine - WARNING!</vt:lpstr>
      <vt:lpstr>Validating User Input</vt:lpstr>
      <vt:lpstr>PowerPoint Presentation</vt:lpstr>
      <vt:lpstr>Working with Checkboxes</vt:lpstr>
      <vt:lpstr>Checkboxes</vt:lpstr>
      <vt:lpstr>Hidden Fields</vt:lpstr>
      <vt:lpstr>Hidden Fields</vt:lpstr>
      <vt:lpstr>Submitting Arrays</vt:lpstr>
      <vt:lpstr>Submitting Arrays</vt:lpstr>
      <vt:lpstr>Submitting Arrays (2)</vt:lpstr>
      <vt:lpstr>Other Input Types</vt:lpstr>
      <vt:lpstr>Summary</vt:lpstr>
      <vt:lpstr>PowerPoint Presentation</vt:lpstr>
      <vt:lpstr>СофтУни диамантени партньори</vt:lpstr>
      <vt:lpstr>СофтУни диамантени партньори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Web - HTTP and HTML Basic</dc:title>
  <dc:subject>Technology Fundamentals - Practical Training Course @ SoftUni</dc:subject>
  <dc:creator>Software University Foundation</dc:creator>
  <cp:keywords>PHP Web, Software University, SoftUni, programming, coding, software development, education, training, course</cp:keywords>
  <dc:description>Technology Fundamentals Course @ SoftUni – https://softuni.bg/courses/technology-fundamentals</dc:description>
  <cp:lastModifiedBy>Mihail</cp:lastModifiedBy>
  <cp:revision>523</cp:revision>
  <dcterms:created xsi:type="dcterms:W3CDTF">2014-01-02T17:00:34Z</dcterms:created>
  <dcterms:modified xsi:type="dcterms:W3CDTF">2018-10-01T14:24:40Z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